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9"/>
  </p:notesMasterIdLst>
  <p:sldIdLst>
    <p:sldId id="609" r:id="rId2"/>
    <p:sldId id="293" r:id="rId3"/>
    <p:sldId id="809" r:id="rId4"/>
    <p:sldId id="1014" r:id="rId5"/>
    <p:sldId id="1016" r:id="rId6"/>
    <p:sldId id="1015" r:id="rId7"/>
    <p:sldId id="1013" r:id="rId8"/>
    <p:sldId id="984" r:id="rId9"/>
    <p:sldId id="615" r:id="rId10"/>
    <p:sldId id="1019" r:id="rId11"/>
    <p:sldId id="534" r:id="rId12"/>
    <p:sldId id="535" r:id="rId13"/>
    <p:sldId id="536" r:id="rId14"/>
    <p:sldId id="537" r:id="rId15"/>
    <p:sldId id="538" r:id="rId16"/>
    <p:sldId id="539" r:id="rId17"/>
    <p:sldId id="540" r:id="rId18"/>
    <p:sldId id="541" r:id="rId19"/>
    <p:sldId id="543" r:id="rId20"/>
    <p:sldId id="544" r:id="rId21"/>
    <p:sldId id="545" r:id="rId22"/>
    <p:sldId id="546" r:id="rId23"/>
    <p:sldId id="547" r:id="rId24"/>
    <p:sldId id="790" r:id="rId25"/>
    <p:sldId id="792" r:id="rId26"/>
    <p:sldId id="793" r:id="rId27"/>
    <p:sldId id="438" r:id="rId28"/>
    <p:sldId id="548" r:id="rId29"/>
    <p:sldId id="958" r:id="rId30"/>
    <p:sldId id="1012" r:id="rId31"/>
    <p:sldId id="960" r:id="rId32"/>
    <p:sldId id="961" r:id="rId33"/>
    <p:sldId id="962" r:id="rId34"/>
    <p:sldId id="963" r:id="rId35"/>
    <p:sldId id="964" r:id="rId36"/>
    <p:sldId id="965" r:id="rId37"/>
    <p:sldId id="795" r:id="rId38"/>
    <p:sldId id="1017" r:id="rId39"/>
    <p:sldId id="1021" r:id="rId40"/>
    <p:sldId id="1020" r:id="rId41"/>
    <p:sldId id="439" r:id="rId42"/>
    <p:sldId id="441" r:id="rId43"/>
    <p:sldId id="554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66" r:id="rId56"/>
    <p:sldId id="567" r:id="rId57"/>
    <p:sldId id="826" r:id="rId58"/>
    <p:sldId id="818" r:id="rId59"/>
    <p:sldId id="819" r:id="rId60"/>
    <p:sldId id="820" r:id="rId61"/>
    <p:sldId id="821" r:id="rId62"/>
    <p:sldId id="822" r:id="rId63"/>
    <p:sldId id="824" r:id="rId64"/>
    <p:sldId id="827" r:id="rId65"/>
    <p:sldId id="825" r:id="rId66"/>
    <p:sldId id="568" r:id="rId67"/>
    <p:sldId id="569" r:id="rId68"/>
    <p:sldId id="829" r:id="rId69"/>
    <p:sldId id="834" r:id="rId70"/>
    <p:sldId id="833" r:id="rId71"/>
    <p:sldId id="832" r:id="rId72"/>
    <p:sldId id="835" r:id="rId73"/>
    <p:sldId id="836" r:id="rId74"/>
    <p:sldId id="837" r:id="rId75"/>
    <p:sldId id="571" r:id="rId76"/>
    <p:sldId id="572" r:id="rId77"/>
    <p:sldId id="839" r:id="rId78"/>
    <p:sldId id="840" r:id="rId79"/>
    <p:sldId id="841" r:id="rId80"/>
    <p:sldId id="842" r:id="rId81"/>
    <p:sldId id="843" r:id="rId82"/>
    <p:sldId id="846" r:id="rId83"/>
    <p:sldId id="844" r:id="rId84"/>
    <p:sldId id="848" r:id="rId85"/>
    <p:sldId id="849" r:id="rId86"/>
    <p:sldId id="850" r:id="rId87"/>
    <p:sldId id="851" r:id="rId88"/>
    <p:sldId id="852" r:id="rId89"/>
    <p:sldId id="578" r:id="rId90"/>
    <p:sldId id="579" r:id="rId91"/>
    <p:sldId id="853" r:id="rId92"/>
    <p:sldId id="854" r:id="rId93"/>
    <p:sldId id="855" r:id="rId94"/>
    <p:sldId id="813" r:id="rId95"/>
    <p:sldId id="857" r:id="rId96"/>
    <p:sldId id="874" r:id="rId97"/>
    <p:sldId id="856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A4"/>
    <a:srgbClr val="F8D196"/>
    <a:srgbClr val="FEE479"/>
    <a:srgbClr val="CDD4D9"/>
    <a:srgbClr val="15151D"/>
    <a:srgbClr val="FFE4FF"/>
    <a:srgbClr val="006D77"/>
    <a:srgbClr val="FF48A2"/>
    <a:srgbClr val="FF96FF"/>
    <a:srgbClr val="FFB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6"/>
    <p:restoredTop sz="88707"/>
  </p:normalViewPr>
  <p:slideViewPr>
    <p:cSldViewPr snapToGrid="0" snapToObjects="1">
      <p:cViewPr varScale="1">
        <p:scale>
          <a:sx n="122" d="100"/>
          <a:sy n="122" d="100"/>
        </p:scale>
        <p:origin x="5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322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02:23:1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1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19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4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2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57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6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26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52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4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18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10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64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77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01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2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44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47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06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27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6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86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79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48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3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01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92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73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48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74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 given word’s query vector should be more similar to word’s key vector than it is to any other word’s key vector.</a:t>
            </a:r>
          </a:p>
          <a:p>
            <a:r>
              <a:rPr lang="en-US" dirty="0"/>
              <a:t>We take the dot product, so their magnitudes should be higher than the others.</a:t>
            </a:r>
          </a:p>
          <a:p>
            <a:r>
              <a:rPr lang="en-US" dirty="0"/>
              <a:t>The v vector for each word will likely be similar to the original word vector, since we ultimately weight these vectors, not our original x vectors.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7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 given word’s query vector should be more similar to word’s key vector than it is to any other word’s key vector.</a:t>
            </a:r>
          </a:p>
          <a:p>
            <a:r>
              <a:rPr lang="en-US" dirty="0"/>
              <a:t>We take the dot product, so their magnitudes should be higher than the others.</a:t>
            </a:r>
          </a:p>
          <a:p>
            <a:r>
              <a:rPr lang="en-US" dirty="0"/>
              <a:t>The v vector for each word will likely be similar to the original word vector, since we ultimately weight these vectors, not our original x vectors.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9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41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 given word’s query vector should be more similar to word’s key vector than it is to any other word’s key vector.</a:t>
            </a:r>
          </a:p>
          <a:p>
            <a:r>
              <a:rPr lang="en-US" dirty="0"/>
              <a:t>We take the dot product, so their magnitudes should be higher than the others.</a:t>
            </a:r>
          </a:p>
          <a:p>
            <a:r>
              <a:rPr lang="en-US" dirty="0"/>
              <a:t>The v vector for each word will likely be similar to the original word vector, since we ultimately weight these vectors, not our original x vectors.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6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 given word’s query vector should be more similar to word’s key vector than it is to any other word’s key vector.</a:t>
            </a:r>
          </a:p>
          <a:p>
            <a:r>
              <a:rPr lang="en-US" dirty="0"/>
              <a:t>We take the dot product, so their magnitudes should be higher than the others.</a:t>
            </a:r>
          </a:p>
          <a:p>
            <a:r>
              <a:rPr lang="en-US" dirty="0"/>
              <a:t>The v vector for each word will likely be similar to the original word vector, since we ultimately weight these vectors, not our original x vectors.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14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then normalize these attention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02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560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545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325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99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902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11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980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439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23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752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3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15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1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09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33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073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8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288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956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11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929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625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987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43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094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further add a non-linearity by passing it through a FFNN. It may not seem necessary for now, but soon you’ll see why it’s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012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102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9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789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entire block: the self-attention combined w/ the FFNN is a Transformer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401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617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318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381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113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88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910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577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642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03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716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978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07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643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9791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02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9955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36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201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62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B3E9-0CED-1B46-B041-1C2CC850E913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763" y="6353464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8490" y="360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EDC054-3F3E-9A4C-8863-5890942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52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FFD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1D401-D15E-B84A-8905-AA31033A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11" y="305173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37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6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5D27-77B1-A446-B071-2F2327DE6C51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E7FA-812F-EE4B-97B5-D6CE3F082AAD}" type="datetime1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D3C00-66B6-4A4A-A860-E1848453299D}" type="datetime1">
              <a:rPr lang="en-US" smtClean="0"/>
              <a:t>9/30/21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90A7-1731-0142-B22D-906FA7E5FD6F}" type="datetime1">
              <a:rPr lang="en-US" smtClean="0"/>
              <a:t>9/30/21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2F22-1847-3741-97A0-FBB6C40DDBE4}" type="datetime1">
              <a:rPr lang="en-US" smtClean="0"/>
              <a:t>9/30/21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A145-D001-0043-BDFD-43F84EC21D21}" type="datetime1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BB61-3F76-834E-931F-A09ADFED271D}" type="datetime1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46D3-B105-C547-8D99-C7EF16289A44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528B-01BC-DC4B-A165-7D762F3D6F95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blue_rnngen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CB97D5-FF91-D048-B68A-4C27602D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86" y="264119"/>
            <a:ext cx="3228098" cy="551431"/>
          </a:xfrm>
        </p:spPr>
        <p:txBody>
          <a:bodyPr>
            <a:normAutofit/>
          </a:bodyPr>
          <a:lstStyle/>
          <a:p>
            <a:r>
              <a:rPr lang="en-US" dirty="0"/>
              <a:t>RNN: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1BF71-7685-7A48-B3C2-CF114B820895}"/>
              </a:ext>
            </a:extLst>
          </p:cNvPr>
          <p:cNvSpPr/>
          <p:nvPr userDrawn="1"/>
        </p:nvSpPr>
        <p:spPr>
          <a:xfrm>
            <a:off x="806939" y="757278"/>
            <a:ext cx="2872476" cy="942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5257800" cy="631203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550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51955" y="31865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903805" y="771482"/>
            <a:ext cx="1326778" cy="916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7FDFF-5600-CB48-A342-D2712CA1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98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green_b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01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472B0-F58B-A84F-B873-83B8FAE83B2D}" type="datetime1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8" r:id="rId4"/>
    <p:sldLayoutId id="2147483666" r:id="rId5"/>
    <p:sldLayoutId id="2147483669" r:id="rId6"/>
    <p:sldLayoutId id="2147483660" r:id="rId7"/>
    <p:sldLayoutId id="2147483661" r:id="rId8"/>
    <p:sldLayoutId id="2147483670" r:id="rId9"/>
    <p:sldLayoutId id="2147483662" r:id="rId10"/>
    <p:sldLayoutId id="2147483663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50.png"/><Relationship Id="rId5" Type="http://schemas.openxmlformats.org/officeDocument/2006/relationships/image" Target="../media/image98.png"/><Relationship Id="rId10" Type="http://schemas.openxmlformats.org/officeDocument/2006/relationships/image" Target="../media/image1040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8.png"/><Relationship Id="rId5" Type="http://schemas.openxmlformats.org/officeDocument/2006/relationships/image" Target="../media/image98.png"/><Relationship Id="rId10" Type="http://schemas.openxmlformats.org/officeDocument/2006/relationships/image" Target="../media/image107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1.png"/><Relationship Id="rId5" Type="http://schemas.openxmlformats.org/officeDocument/2006/relationships/image" Target="../media/image98.png"/><Relationship Id="rId10" Type="http://schemas.openxmlformats.org/officeDocument/2006/relationships/image" Target="../media/image110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40.png"/><Relationship Id="rId5" Type="http://schemas.openxmlformats.org/officeDocument/2006/relationships/image" Target="../media/image98.png"/><Relationship Id="rId10" Type="http://schemas.openxmlformats.org/officeDocument/2006/relationships/image" Target="../media/image1130.png"/><Relationship Id="rId4" Type="http://schemas.openxmlformats.org/officeDocument/2006/relationships/image" Target="../media/image97.png"/><Relationship Id="rId9" Type="http://schemas.openxmlformats.org/officeDocument/2006/relationships/image" Target="../media/image10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20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80.png"/><Relationship Id="rId5" Type="http://schemas.openxmlformats.org/officeDocument/2006/relationships/image" Target="../media/image98.png"/><Relationship Id="rId15" Type="http://schemas.openxmlformats.org/officeDocument/2006/relationships/image" Target="../media/image1220.png"/><Relationship Id="rId10" Type="http://schemas.openxmlformats.org/officeDocument/2006/relationships/image" Target="../media/image1170.png"/><Relationship Id="rId4" Type="http://schemas.openxmlformats.org/officeDocument/2006/relationships/image" Target="../media/image97.png"/><Relationship Id="rId9" Type="http://schemas.openxmlformats.org/officeDocument/2006/relationships/image" Target="../media/image1160.png"/><Relationship Id="rId14" Type="http://schemas.openxmlformats.org/officeDocument/2006/relationships/image" Target="../media/image12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20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80.png"/><Relationship Id="rId5" Type="http://schemas.openxmlformats.org/officeDocument/2006/relationships/image" Target="../media/image98.png"/><Relationship Id="rId15" Type="http://schemas.openxmlformats.org/officeDocument/2006/relationships/image" Target="../media/image1220.png"/><Relationship Id="rId10" Type="http://schemas.openxmlformats.org/officeDocument/2006/relationships/image" Target="../media/image1170.png"/><Relationship Id="rId4" Type="http://schemas.openxmlformats.org/officeDocument/2006/relationships/image" Target="../media/image97.png"/><Relationship Id="rId9" Type="http://schemas.openxmlformats.org/officeDocument/2006/relationships/image" Target="../media/image1160.png"/><Relationship Id="rId14" Type="http://schemas.openxmlformats.org/officeDocument/2006/relationships/image" Target="../media/image12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200.png"/><Relationship Id="rId18" Type="http://schemas.openxmlformats.org/officeDocument/2006/relationships/image" Target="../media/image126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190.png"/><Relationship Id="rId17" Type="http://schemas.openxmlformats.org/officeDocument/2006/relationships/image" Target="../media/image125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180.png"/><Relationship Id="rId5" Type="http://schemas.openxmlformats.org/officeDocument/2006/relationships/image" Target="../media/image98.png"/><Relationship Id="rId15" Type="http://schemas.openxmlformats.org/officeDocument/2006/relationships/image" Target="../media/image1220.png"/><Relationship Id="rId10" Type="http://schemas.openxmlformats.org/officeDocument/2006/relationships/image" Target="../media/image1170.png"/><Relationship Id="rId19" Type="http://schemas.openxmlformats.org/officeDocument/2006/relationships/image" Target="../media/image1270.png"/><Relationship Id="rId4" Type="http://schemas.openxmlformats.org/officeDocument/2006/relationships/image" Target="../media/image97.png"/><Relationship Id="rId9" Type="http://schemas.openxmlformats.org/officeDocument/2006/relationships/image" Target="../media/image1160.png"/><Relationship Id="rId14" Type="http://schemas.openxmlformats.org/officeDocument/2006/relationships/image" Target="../media/image12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0.png"/><Relationship Id="rId13" Type="http://schemas.openxmlformats.org/officeDocument/2006/relationships/image" Target="../media/image1290.png"/><Relationship Id="rId3" Type="http://schemas.openxmlformats.org/officeDocument/2006/relationships/image" Target="../media/image96.png"/><Relationship Id="rId7" Type="http://schemas.openxmlformats.org/officeDocument/2006/relationships/image" Target="../media/image1010.png"/><Relationship Id="rId12" Type="http://schemas.openxmlformats.org/officeDocument/2006/relationships/image" Target="../media/image1280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270.png"/><Relationship Id="rId5" Type="http://schemas.openxmlformats.org/officeDocument/2006/relationships/image" Target="../media/image98.png"/><Relationship Id="rId15" Type="http://schemas.openxmlformats.org/officeDocument/2006/relationships/image" Target="../media/image131.png"/><Relationship Id="rId10" Type="http://schemas.openxmlformats.org/officeDocument/2006/relationships/image" Target="../media/image1260.png"/><Relationship Id="rId4" Type="http://schemas.openxmlformats.org/officeDocument/2006/relationships/image" Target="../media/image97.png"/><Relationship Id="rId9" Type="http://schemas.openxmlformats.org/officeDocument/2006/relationships/image" Target="../media/image1250.png"/><Relationship Id="rId14" Type="http://schemas.openxmlformats.org/officeDocument/2006/relationships/image" Target="../media/image13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5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300.png"/><Relationship Id="rId5" Type="http://schemas.openxmlformats.org/officeDocument/2006/relationships/image" Target="../media/image540.png"/><Relationship Id="rId10" Type="http://schemas.openxmlformats.org/officeDocument/2006/relationships/image" Target="../media/image1290.png"/><Relationship Id="rId4" Type="http://schemas.openxmlformats.org/officeDocument/2006/relationships/image" Target="../media/image97.png"/><Relationship Id="rId9" Type="http://schemas.openxmlformats.org/officeDocument/2006/relationships/image" Target="../media/image1280.png"/><Relationship Id="rId14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ellness.huhs.harvard.edu/alcohol-substance-use" TargetMode="External"/><Relationship Id="rId3" Type="http://schemas.openxmlformats.org/officeDocument/2006/relationships/customXml" Target="../ink/ink1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4.png"/><Relationship Id="rId9" Type="http://schemas.openxmlformats.org/officeDocument/2006/relationships/hyperlink" Target="mailto:basics@huhs.harvard.edu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35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41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400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39.png"/><Relationship Id="rId4" Type="http://schemas.openxmlformats.org/officeDocument/2006/relationships/image" Target="../media/image97.png"/><Relationship Id="rId9" Type="http://schemas.openxmlformats.org/officeDocument/2006/relationships/image" Target="../media/image138.png"/><Relationship Id="rId14" Type="http://schemas.openxmlformats.org/officeDocument/2006/relationships/image" Target="../media/image1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35.png"/><Relationship Id="rId18" Type="http://schemas.openxmlformats.org/officeDocument/2006/relationships/image" Target="../media/image1500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48.png"/><Relationship Id="rId17" Type="http://schemas.openxmlformats.org/officeDocument/2006/relationships/image" Target="../media/image149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47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97.png"/><Relationship Id="rId9" Type="http://schemas.openxmlformats.org/officeDocument/2006/relationships/image" Target="../media/image145.png"/><Relationship Id="rId14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135.png"/><Relationship Id="rId18" Type="http://schemas.openxmlformats.org/officeDocument/2006/relationships/image" Target="../media/image1500.png"/><Relationship Id="rId3" Type="http://schemas.openxmlformats.org/officeDocument/2006/relationships/image" Target="../media/image96.png"/><Relationship Id="rId7" Type="http://schemas.openxmlformats.org/officeDocument/2006/relationships/image" Target="../media/image134.png"/><Relationship Id="rId12" Type="http://schemas.openxmlformats.org/officeDocument/2006/relationships/image" Target="../media/image1550.png"/><Relationship Id="rId17" Type="http://schemas.openxmlformats.org/officeDocument/2006/relationships/image" Target="../media/image149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540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530.png"/><Relationship Id="rId19" Type="http://schemas.openxmlformats.org/officeDocument/2006/relationships/image" Target="../media/image156.png"/><Relationship Id="rId4" Type="http://schemas.openxmlformats.org/officeDocument/2006/relationships/image" Target="../media/image97.png"/><Relationship Id="rId9" Type="http://schemas.openxmlformats.org/officeDocument/2006/relationships/image" Target="../media/image1520.png"/><Relationship Id="rId14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35.png"/><Relationship Id="rId18" Type="http://schemas.openxmlformats.org/officeDocument/2006/relationships/image" Target="../media/image1500.png"/><Relationship Id="rId3" Type="http://schemas.openxmlformats.org/officeDocument/2006/relationships/image" Target="../media/image96.png"/><Relationship Id="rId21" Type="http://schemas.openxmlformats.org/officeDocument/2006/relationships/image" Target="../media/image163.png"/><Relationship Id="rId7" Type="http://schemas.openxmlformats.org/officeDocument/2006/relationships/image" Target="../media/image134.png"/><Relationship Id="rId12" Type="http://schemas.openxmlformats.org/officeDocument/2006/relationships/image" Target="../media/image162.png"/><Relationship Id="rId17" Type="http://schemas.openxmlformats.org/officeDocument/2006/relationships/image" Target="../media/image149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4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61.png"/><Relationship Id="rId5" Type="http://schemas.openxmlformats.org/officeDocument/2006/relationships/image" Target="../media/image98.png"/><Relationship Id="rId15" Type="http://schemas.openxmlformats.org/officeDocument/2006/relationships/image" Target="../media/image142.png"/><Relationship Id="rId10" Type="http://schemas.openxmlformats.org/officeDocument/2006/relationships/image" Target="../media/image160.png"/><Relationship Id="rId19" Type="http://schemas.openxmlformats.org/officeDocument/2006/relationships/image" Target="../media/image156.png"/><Relationship Id="rId4" Type="http://schemas.openxmlformats.org/officeDocument/2006/relationships/image" Target="../media/image97.png"/><Relationship Id="rId9" Type="http://schemas.openxmlformats.org/officeDocument/2006/relationships/image" Target="../media/image159.png"/><Relationship Id="rId14" Type="http://schemas.openxmlformats.org/officeDocument/2006/relationships/image" Target="../media/image136.png"/><Relationship Id="rId22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0473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9.0473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30.png"/><Relationship Id="rId7" Type="http://schemas.openxmlformats.org/officeDocument/2006/relationships/image" Target="../media/image59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15" Type="http://schemas.openxmlformats.org/officeDocument/2006/relationships/image" Target="../media/image450.png"/><Relationship Id="rId10" Type="http://schemas.openxmlformats.org/officeDocument/2006/relationships/image" Target="../media/image62.png"/><Relationship Id="rId9" Type="http://schemas.openxmlformats.org/officeDocument/2006/relationships/image" Target="../media/image470.png"/><Relationship Id="rId14" Type="http://schemas.openxmlformats.org/officeDocument/2006/relationships/image" Target="../media/image44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30.png"/><Relationship Id="rId7" Type="http://schemas.openxmlformats.org/officeDocument/2006/relationships/image" Target="../media/image59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15" Type="http://schemas.openxmlformats.org/officeDocument/2006/relationships/image" Target="../media/image450.png"/><Relationship Id="rId10" Type="http://schemas.openxmlformats.org/officeDocument/2006/relationships/image" Target="../media/image62.png"/><Relationship Id="rId9" Type="http://schemas.openxmlformats.org/officeDocument/2006/relationships/image" Target="../media/image470.png"/><Relationship Id="rId14" Type="http://schemas.openxmlformats.org/officeDocument/2006/relationships/image" Target="../media/image4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2.png"/><Relationship Id="rId16" Type="http://schemas.openxmlformats.org/officeDocument/2006/relationships/image" Target="../media/image19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10" Type="http://schemas.openxmlformats.org/officeDocument/2006/relationships/image" Target="../media/image13.png"/><Relationship Id="rId19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6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81.png"/><Relationship Id="rId21" Type="http://schemas.openxmlformats.org/officeDocument/2006/relationships/image" Target="../media/image87.png"/><Relationship Id="rId7" Type="http://schemas.openxmlformats.org/officeDocument/2006/relationships/image" Target="../media/image85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77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72.png"/><Relationship Id="rId5" Type="http://schemas.openxmlformats.org/officeDocument/2006/relationships/image" Target="../media/image83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82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0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0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0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0.png"/><Relationship Id="rId18" Type="http://schemas.openxmlformats.org/officeDocument/2006/relationships/image" Target="../media/image1070.png"/><Relationship Id="rId3" Type="http://schemas.openxmlformats.org/officeDocument/2006/relationships/image" Target="../media/image102.png"/><Relationship Id="rId7" Type="http://schemas.openxmlformats.org/officeDocument/2006/relationships/image" Target="../media/image92.png"/><Relationship Id="rId12" Type="http://schemas.openxmlformats.org/officeDocument/2006/relationships/image" Target="../media/image970.png"/><Relationship Id="rId17" Type="http://schemas.openxmlformats.org/officeDocument/2006/relationships/image" Target="../media/image1060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960.png"/><Relationship Id="rId5" Type="http://schemas.openxmlformats.org/officeDocument/2006/relationships/image" Target="../media/image104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80.png"/><Relationship Id="rId4" Type="http://schemas.openxmlformats.org/officeDocument/2006/relationships/image" Target="../media/image103.png"/><Relationship Id="rId9" Type="http://schemas.openxmlformats.org/officeDocument/2006/relationships/image" Target="../media/image94.png"/><Relationship Id="rId14" Type="http://schemas.openxmlformats.org/officeDocument/2006/relationships/image" Target="../media/image99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0.png"/><Relationship Id="rId18" Type="http://schemas.openxmlformats.org/officeDocument/2006/relationships/image" Target="../media/image1070.png"/><Relationship Id="rId3" Type="http://schemas.openxmlformats.org/officeDocument/2006/relationships/image" Target="../media/image102.png"/><Relationship Id="rId7" Type="http://schemas.openxmlformats.org/officeDocument/2006/relationships/image" Target="../media/image92.png"/><Relationship Id="rId12" Type="http://schemas.openxmlformats.org/officeDocument/2006/relationships/image" Target="../media/image970.png"/><Relationship Id="rId17" Type="http://schemas.openxmlformats.org/officeDocument/2006/relationships/image" Target="../media/image1060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960.png"/><Relationship Id="rId5" Type="http://schemas.openxmlformats.org/officeDocument/2006/relationships/image" Target="../media/image104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80.png"/><Relationship Id="rId4" Type="http://schemas.openxmlformats.org/officeDocument/2006/relationships/image" Target="../media/image103.png"/><Relationship Id="rId9" Type="http://schemas.openxmlformats.org/officeDocument/2006/relationships/image" Target="../media/image94.png"/><Relationship Id="rId14" Type="http://schemas.openxmlformats.org/officeDocument/2006/relationships/image" Target="../media/image9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AC295/CS287r/CSCI E-115B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891509" y="3690215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09021" y="3303329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09021" y="339236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09020" y="2360452"/>
            <a:ext cx="6790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From Attention to Self-Attention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D3A784-FA36-F34D-8D7C-D82D66A90F42}"/>
              </a:ext>
            </a:extLst>
          </p:cNvPr>
          <p:cNvSpPr txBox="1">
            <a:spLocks/>
          </p:cNvSpPr>
          <p:nvPr/>
        </p:nvSpPr>
        <p:spPr>
          <a:xfrm>
            <a:off x="2015533" y="1554710"/>
            <a:ext cx="9312569" cy="8057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9: Transformers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6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65D00F-F1D6-6548-B991-6B1CD5A99577}"/>
              </a:ext>
            </a:extLst>
          </p:cNvPr>
          <p:cNvSpPr/>
          <p:nvPr/>
        </p:nvSpPr>
        <p:spPr>
          <a:xfrm>
            <a:off x="2154343" y="1418735"/>
            <a:ext cx="3502745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B7551-00EA-A444-A8FD-15C80C0103B5}"/>
              </a:ext>
            </a:extLst>
          </p:cNvPr>
          <p:cNvSpPr/>
          <p:nvPr/>
        </p:nvSpPr>
        <p:spPr>
          <a:xfrm>
            <a:off x="1059469" y="1570083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1269A2-CE8B-C945-95DA-88622D40F4B3}"/>
              </a:ext>
            </a:extLst>
          </p:cNvPr>
          <p:cNvSpPr/>
          <p:nvPr/>
        </p:nvSpPr>
        <p:spPr>
          <a:xfrm>
            <a:off x="1059469" y="1660798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46A34EEE-8DE7-2340-871B-FD620BD9CD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46A34EEE-8DE7-2340-871B-FD620BD9C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0A087DEE-0019-FF43-B715-A5AEE90789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0A087DEE-0019-FF43-B715-A5AEE907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EA47454F-B073-FC46-AFC7-BD56EFCB37DC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5CE38501-696C-0B4F-8078-EAD7004A53A6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E98A66C-7EEF-324D-8709-D84526243530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C1C3EE2-1A64-D446-A3D2-65319A537703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F833A44-A507-F847-AC13-4139888369C4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741253C-19A0-9048-BFAA-981BCBFB6F3D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B90C35E-9CB6-4846-8DD9-0EB4CE6A3697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1AB6BDF-9C84-8E4D-B893-FF95C502CADF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1B5BA1F-9266-C74E-A33B-B92468D47D0A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86" name="Right Arrow 85">
            <a:extLst>
              <a:ext uri="{FF2B5EF4-FFF2-40B4-BE49-F238E27FC236}">
                <a16:creationId xmlns:a16="http://schemas.microsoft.com/office/drawing/2014/main" id="{251717D1-D343-0549-B0CD-7D173DE1C6CD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9ED1835-971A-CE44-A415-E08778E276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9ED1835-971A-CE44-A415-E08778E2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A33B75BF-8EF2-2247-8F85-2640760976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A33B75BF-8EF2-2247-8F85-264076097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9B08269C-D32C-A84D-8FA2-1E344E6A708B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F6DFB481-069A-8841-8D84-0FE81B12865A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9E8B6185-8779-094E-AD25-01A8C3B420D9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A1AD91EE-BB5A-EA41-90C7-718C13B2A1AC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209169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F422F1A5-7BA3-9E40-A875-74560E3C53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F422F1A5-7BA3-9E40-A875-74560E3C5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437E23C0-C50F-7349-B43D-EF74F376E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437E23C0-C50F-7349-B43D-EF74F376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ight Arrow 90">
            <a:extLst>
              <a:ext uri="{FF2B5EF4-FFF2-40B4-BE49-F238E27FC236}">
                <a16:creationId xmlns:a16="http://schemas.microsoft.com/office/drawing/2014/main" id="{4140F2A7-7119-EA49-9397-B8370C2613B2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AB780E9F-B256-8D4F-A197-FC288B9C69BE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094B186-8B9B-AF43-9081-932106BC6C58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AD8A7CE3-BA7E-D249-A0CC-1EEA4FB8994B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E123179-CC96-EB4D-A1FC-F8188C340C8E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7A466E5-6631-7342-A8EF-5D01BA56DCB4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54549BD-0E47-2846-AC49-BB9C34ED2A5C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44DA9CF-BABA-314D-89FF-5A5A911CC5D6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DD4479C-16E0-A44B-8984-7998659FAA04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214C459-BFB9-7948-84C2-5933677E55D4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EE9B04C5-738C-284A-8C45-71939E272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EE9B04C5-738C-284A-8C45-71939E272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9BDD0154-84F0-8C43-BC8B-FD156514C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9BDD0154-84F0-8C43-BC8B-FD156514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A1579D4D-A939-5D4A-B536-86DD3323BFC9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03724A4A-4902-D24A-BBA4-28748806A2F4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6E8A96CD-9FB0-BA43-8184-95EB9BB1B9EF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771010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8AEF880-4602-ED48-B9C7-9C1B4A4124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68AEF880-4602-ED48-B9C7-9C1B4A41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56643803-1FDE-0B40-9875-1D2E565ABD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56643803-1FDE-0B40-9875-1D2E565AB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ight Arrow 79">
            <a:extLst>
              <a:ext uri="{FF2B5EF4-FFF2-40B4-BE49-F238E27FC236}">
                <a16:creationId xmlns:a16="http://schemas.microsoft.com/office/drawing/2014/main" id="{59B90667-4320-424F-8964-96EBC321574C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BFCBFD94-533E-AB47-A89D-300139A489DC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EF296C7-49E1-0F41-A67C-782895F238B4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80A80D75-FF79-D644-A8D8-80DDB55E1DA4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4C55076-0434-154B-87D6-B4D650CF612D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7633A42-F255-B74D-B139-FDB00FD5739D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3B52D76-205E-7F47-B89A-33D430A71784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BE1356-4114-2548-8E16-5C626F2D6D42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AA7DBF93-2695-A24D-A5C5-FA0E12EF1CCD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B03B0E11-15D1-BC4D-8C89-661119FD01C0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8EC589D2-E6BA-F54C-B69E-E0CA72C157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8EC589D2-E6BA-F54C-B69E-E0CA72C15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D6D8DA84-73D1-024D-8AD2-A31753D549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D6D8DA84-73D1-024D-8AD2-A31753D5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897FFE5F-0834-4048-9820-AB0E25DBCA8C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795675B6-B418-064F-AFFF-3A23C10B3EA4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7FC50294-AD05-BF48-A3FF-27E87C6680A3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420770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902E7CCE-01E8-FE4F-83BA-DACC661640AE}"/>
              </a:ext>
            </a:extLst>
          </p:cNvPr>
          <p:cNvSpPr txBox="1">
            <a:spLocks/>
          </p:cNvSpPr>
          <p:nvPr/>
        </p:nvSpPr>
        <p:spPr>
          <a:xfrm>
            <a:off x="9162495" y="546458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Separate FFNN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7C9A456C-39FB-404C-8891-01A03A37D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7C9A456C-39FB-404C-8891-01A03A37D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96" y="4892131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34887390-27E1-764D-84C7-30EC0ED114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34887390-27E1-764D-84C7-30EC0ED11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131" y="4892131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ight Arrow 90">
            <a:extLst>
              <a:ext uri="{FF2B5EF4-FFF2-40B4-BE49-F238E27FC236}">
                <a16:creationId xmlns:a16="http://schemas.microsoft.com/office/drawing/2014/main" id="{32C50485-171A-634A-B65E-EBEEAA622140}"/>
              </a:ext>
            </a:extLst>
          </p:cNvPr>
          <p:cNvSpPr/>
          <p:nvPr/>
        </p:nvSpPr>
        <p:spPr>
          <a:xfrm rot="18175798">
            <a:off x="9869168" y="451312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C871B514-6AB0-1741-882D-7C0AF88F234C}"/>
              </a:ext>
            </a:extLst>
          </p:cNvPr>
          <p:cNvSpPr/>
          <p:nvPr/>
        </p:nvSpPr>
        <p:spPr>
          <a:xfrm rot="14356710">
            <a:off x="10402287" y="45146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89CECA7-3309-1640-ADF1-17B7E2107D8D}"/>
              </a:ext>
            </a:extLst>
          </p:cNvPr>
          <p:cNvGrpSpPr/>
          <p:nvPr/>
        </p:nvGrpSpPr>
        <p:grpSpPr>
          <a:xfrm>
            <a:off x="9928801" y="4183046"/>
            <a:ext cx="988787" cy="216833"/>
            <a:chOff x="9212512" y="3352831"/>
            <a:chExt cx="804752" cy="216833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4D544841-9B0D-F046-9115-16D929F9C2DE}"/>
                </a:ext>
              </a:extLst>
            </p:cNvPr>
            <p:cNvSpPr/>
            <p:nvPr/>
          </p:nvSpPr>
          <p:spPr>
            <a:xfrm rot="10800000">
              <a:off x="9212512" y="3352831"/>
              <a:ext cx="804752" cy="216833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5CC8B89-3ABE-1A48-8B4A-66F23FBB8DD9}"/>
                </a:ext>
              </a:extLst>
            </p:cNvPr>
            <p:cNvSpPr/>
            <p:nvPr/>
          </p:nvSpPr>
          <p:spPr>
            <a:xfrm rot="10800000">
              <a:off x="9847521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E05A8B-45E0-DC4F-8BAB-F3DFC6E41449}"/>
                </a:ext>
              </a:extLst>
            </p:cNvPr>
            <p:cNvSpPr/>
            <p:nvPr/>
          </p:nvSpPr>
          <p:spPr>
            <a:xfrm rot="10800000">
              <a:off x="9702254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4845D9F-5C9B-AE48-BD9E-6E0C01FF8382}"/>
                </a:ext>
              </a:extLst>
            </p:cNvPr>
            <p:cNvSpPr/>
            <p:nvPr/>
          </p:nvSpPr>
          <p:spPr>
            <a:xfrm rot="10800000">
              <a:off x="9556986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91FF18D-2899-D340-872E-63F1EF96DB8C}"/>
                </a:ext>
              </a:extLst>
            </p:cNvPr>
            <p:cNvSpPr/>
            <p:nvPr/>
          </p:nvSpPr>
          <p:spPr>
            <a:xfrm rot="10800000">
              <a:off x="9408409" y="3391064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6C4D398-F462-A343-BDE8-D1DE8A892BA9}"/>
                </a:ext>
              </a:extLst>
            </p:cNvPr>
            <p:cNvSpPr/>
            <p:nvPr/>
          </p:nvSpPr>
          <p:spPr>
            <a:xfrm rot="10800000">
              <a:off x="9256218" y="3389473"/>
              <a:ext cx="119867" cy="14150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F5485541-76F0-A24A-BE06-6FEA0D8C14E3}"/>
              </a:ext>
            </a:extLst>
          </p:cNvPr>
          <p:cNvSpPr/>
          <p:nvPr/>
        </p:nvSpPr>
        <p:spPr>
          <a:xfrm rot="16200000">
            <a:off x="10193189" y="3721520"/>
            <a:ext cx="42937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CFE7217D-B8FC-0A47-A06D-1A3FBB6B8F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2" name="Content Placeholder 2">
                <a:extLst>
                  <a:ext uri="{FF2B5EF4-FFF2-40B4-BE49-F238E27FC236}">
                    <a16:creationId xmlns:a16="http://schemas.microsoft.com/office/drawing/2014/main" id="{CFE7217D-B8FC-0A47-A06D-1A3FBB6B8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870" y="3036969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A9386C61-D25E-3440-8AEC-1D029E2F98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A9386C61-D25E-3440-8AEC-1D029E2F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577" y="3074113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50EF6F74-4E52-BB46-82DF-37D7AA3EB7EA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B25F3639-F191-FC46-BD92-D6A44CA63035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6808FD07-E967-834A-8012-9B5BA3195DCC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46849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EE646E0-6B36-4843-82DF-8DE039399E6C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5F2B94DC-AC3A-9D44-9C58-E5CD17D8AB4B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7532DB2F-581B-294A-AF55-881FD34C7DF7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7C571739-B9B7-8745-AECB-6B3D9B6CB468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41759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EE646E0-6B36-4843-82DF-8DE039399E6C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115752C5-13AF-294C-83F9-366894B64181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AA6D1372-070B-A045-887E-692ED0E46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13987" y="5186419"/>
                <a:ext cx="3261418" cy="10372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AA6D1372-070B-A045-887E-692ED0E4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987" y="5186419"/>
                <a:ext cx="3261418" cy="1037211"/>
              </a:xfrm>
              <a:prstGeom prst="rect">
                <a:avLst/>
              </a:prstGeom>
              <a:blipFill>
                <a:blip r:embed="rId16"/>
                <a:stretch>
                  <a:fillRect t="-2439" b="-8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A3177206-4A9A-9F43-AAC9-3E43D4CFF790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662A5A74-F98F-CC4E-9023-720A2273A67D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AEC4F0D4-248C-3440-8181-DA201386C18E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78154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10968930-3F27-7C47-88B2-14E300B45993}"/>
              </a:ext>
            </a:extLst>
          </p:cNvPr>
          <p:cNvSpPr txBox="1">
            <a:spLocks/>
          </p:cNvSpPr>
          <p:nvPr/>
        </p:nvSpPr>
        <p:spPr>
          <a:xfrm>
            <a:off x="838200" y="1052893"/>
            <a:ext cx="10787453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Q: </a:t>
            </a:r>
            <a:r>
              <a:rPr lang="en-US" sz="2000" b="1">
                <a:latin typeface="Avenir Light" panose="020B0402020203020204" pitchFamily="34" charset="77"/>
              </a:rPr>
              <a:t>How do we determine how much to pay attention to each of the encoder’s hidden layers?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349ECAF9-2DA5-EF40-B9F5-98754277AF2F}"/>
              </a:ext>
            </a:extLst>
          </p:cNvPr>
          <p:cNvSpPr txBox="1">
            <a:spLocks/>
          </p:cNvSpPr>
          <p:nvPr/>
        </p:nvSpPr>
        <p:spPr>
          <a:xfrm>
            <a:off x="838199" y="1587541"/>
            <a:ext cx="10787453" cy="85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C00000"/>
                </a:solidFill>
                <a:latin typeface="Avenir Light" panose="020B0402020203020204" pitchFamily="34" charset="77"/>
              </a:rPr>
              <a:t>A: </a:t>
            </a:r>
            <a:r>
              <a:rPr lang="en-US" sz="2000" b="1">
                <a:latin typeface="Avenir Light" panose="020B0402020203020204" pitchFamily="34" charset="77"/>
              </a:rPr>
              <a:t>Let’s base it on our decoder’s current hidden state (our current representation of meaning) and all of the encoder’s hidden layers!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94A593E7-DDD8-8847-A61B-58099BC3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329" y="4135096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C114CBA4-8624-9240-B0A8-C073BC70E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036" y="4172240"/>
                <a:ext cx="812612" cy="50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EE646E0-6B36-4843-82DF-8DE039399E6C}"/>
              </a:ext>
            </a:extLst>
          </p:cNvPr>
          <p:cNvSpPr txBox="1">
            <a:spLocks/>
          </p:cNvSpPr>
          <p:nvPr/>
        </p:nvSpPr>
        <p:spPr>
          <a:xfrm>
            <a:off x="8716869" y="2517385"/>
            <a:ext cx="314019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(raw scores)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D52FF8D1-9CF0-8D44-81F1-D949FECA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453" y="3732386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D5968903-8C4E-EF4A-AA5F-14437F5C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60" y="3769530"/>
                <a:ext cx="812612" cy="5035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F80CB349-C170-8140-A6DD-01A6D675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591" y="332517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128C4609-56D3-F241-893B-7D3E7F9FC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298" y="3362317"/>
                <a:ext cx="812612" cy="5035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AF0EB426-0A97-EB4F-A3B5-E7A16CB4C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605" y="291517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</m:oMath>
                  </m:oMathPara>
                </a14:m>
                <a:endParaRPr lang="en-US" sz="2400">
                  <a:solidFill>
                    <a:schemeClr val="accent6">
                      <a:lumMod val="75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57772C1C-EAF9-FF49-A579-858950ED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312" y="2952321"/>
                <a:ext cx="812612" cy="503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81E69368-FB5D-714B-A43E-1452080A91C6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F2486288-57A0-F146-9515-C44979752AB1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04CC4056-A7E1-D247-9D22-DEE078FDD81B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597D1424-B0AD-B84E-B41E-4FC1769931F1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7754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14" y="301120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81E69368-FB5D-714B-A43E-1452080A91C6}"/>
              </a:ext>
            </a:extLst>
          </p:cNvPr>
          <p:cNvSpPr txBox="1">
            <a:spLocks/>
          </p:cNvSpPr>
          <p:nvPr/>
        </p:nvSpPr>
        <p:spPr>
          <a:xfrm>
            <a:off x="8911246" y="4776423"/>
            <a:ext cx="2714405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Attention (</a:t>
            </a:r>
            <a:r>
              <a:rPr lang="en-US" sz="2000" b="1" err="1">
                <a:solidFill>
                  <a:srgbClr val="7030A0"/>
                </a:solidFill>
                <a:latin typeface="Avenir Light" panose="020B0402020203020204" pitchFamily="34" charset="77"/>
              </a:rPr>
              <a:t>softmax’d</a:t>
            </a: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3497EA6-3E9F-C848-953D-D6F28D60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9" y="5179133"/>
                <a:ext cx="2178177" cy="4670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19D74368-D044-2948-9D39-A9C449778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358" y="5556488"/>
                <a:ext cx="2178177" cy="4670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45E76DAF-E599-0548-802F-78F728E95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57" y="5954798"/>
                <a:ext cx="2178177" cy="467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=0.07</m:t>
                      </m:r>
                    </m:oMath>
                  </m:oMathPara>
                </a14:m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9" name="Content Placeholder 2">
                <a:extLst>
                  <a:ext uri="{FF2B5EF4-FFF2-40B4-BE49-F238E27FC236}">
                    <a16:creationId xmlns:a16="http://schemas.microsoft.com/office/drawing/2014/main" id="{35D9D794-7CC3-8046-9021-16A1EF44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732" y="6332153"/>
                <a:ext cx="2178177" cy="4670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3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3BC678A6-4390-1546-B644-F1846BBD3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7056" y="1358103"/>
                <a:ext cx="5004603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</a:t>
                </a:r>
                <a:r>
                  <a:rPr lang="en-US" sz="2000" b="1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encoder’s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>
                    <a:solidFill>
                      <a:schemeClr val="accent4">
                        <a:lumMod val="50000"/>
                      </a:schemeClr>
                    </a:solidFill>
                    <a:latin typeface="Avenir Light" panose="020B0402020203020204" pitchFamily="34" charset="77"/>
                  </a:rPr>
                  <a:t>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3BC678A6-4390-1546-B644-F1846BBD3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056" y="1358103"/>
                <a:ext cx="5004603" cy="1429838"/>
              </a:xfrm>
              <a:prstGeom prst="rect">
                <a:avLst/>
              </a:prstGeom>
              <a:blipFill>
                <a:blip r:embed="rId16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1E46AA6-4E24-D946-8D2C-38B405D155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0" name="Content Placeholder 2">
                <a:extLst>
                  <a:ext uri="{FF2B5EF4-FFF2-40B4-BE49-F238E27FC236}">
                    <a16:creationId xmlns:a16="http://schemas.microsoft.com/office/drawing/2014/main" id="{71E46AA6-4E24-D946-8D2C-38B405D1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51FE699D-4C19-2A49-8082-793EC7C3FE2A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E2092B28-FE05-3740-9D05-4B51AC1ADAD6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74085D7D-3251-CA46-A52A-CEC6E70609AA}"/>
              </a:ext>
            </a:extLst>
          </p:cNvPr>
          <p:cNvSpPr txBox="1">
            <a:spLocks/>
          </p:cNvSpPr>
          <p:nvPr/>
        </p:nvSpPr>
        <p:spPr>
          <a:xfrm>
            <a:off x="6603947" y="617150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24678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8AA6224-1F26-6549-A50A-BF04E9C95950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246396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940EEF-B88C-554B-B25D-830CE2C9CCC3}"/>
              </a:ext>
            </a:extLst>
          </p:cNvPr>
          <p:cNvSpPr/>
          <p:nvPr/>
        </p:nvSpPr>
        <p:spPr>
          <a:xfrm>
            <a:off x="78542" y="78248"/>
            <a:ext cx="12018455" cy="6708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578C99-6A4C-1B40-A415-68F7D9C630A5}"/>
                  </a:ext>
                </a:extLst>
              </p14:cNvPr>
              <p14:cNvContentPartPr/>
              <p14:nvPr/>
            </p14:nvContentPartPr>
            <p14:xfrm>
              <a:off x="3355364" y="-105452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578C99-6A4C-1B40-A415-68F7D9C630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6724" y="-106352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DD4BF58-46C8-264C-A2F0-B4B04589739E}"/>
              </a:ext>
            </a:extLst>
          </p:cNvPr>
          <p:cNvSpPr/>
          <p:nvPr/>
        </p:nvSpPr>
        <p:spPr>
          <a:xfrm>
            <a:off x="6779747" y="1000576"/>
            <a:ext cx="4808230" cy="170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800" b="1" dirty="0">
                <a:latin typeface="Avenir Book" panose="02000503020000020003" pitchFamily="2" charset="0"/>
                <a:cs typeface="Ink Free" panose="020F0502020204030204" pitchFamily="34" charset="0"/>
              </a:rPr>
              <a:t>Self [Attention]</a:t>
            </a:r>
          </a:p>
          <a:p>
            <a:pPr algn="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  <a:cs typeface="Ink Free" panose="020F0502020204030204" pitchFamily="34" charset="0"/>
              </a:rPr>
              <a:t>-- Mac Miller (</a:t>
            </a:r>
            <a:r>
              <a:rPr lang="en-US" sz="2400" dirty="0"/>
              <a:t>2018</a:t>
            </a:r>
            <a:r>
              <a:rPr lang="en-US" dirty="0"/>
              <a:t>)</a:t>
            </a:r>
            <a:endParaRPr lang="en-US" sz="2800" dirty="0">
              <a:latin typeface="Avenir Book" panose="02000503020000020003" pitchFamily="2" charset="0"/>
              <a:cs typeface="Ink Free" panose="020F05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5D0E41F-44E0-5949-9269-83CDB5D11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4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B112FD-8A6F-D641-9E00-096F778F6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7444" y="4429496"/>
            <a:ext cx="4257094" cy="14279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894301-DA66-A248-9734-38185776D07C}"/>
              </a:ext>
            </a:extLst>
          </p:cNvPr>
          <p:cNvSpPr/>
          <p:nvPr/>
        </p:nvSpPr>
        <p:spPr>
          <a:xfrm>
            <a:off x="7364802" y="5860199"/>
            <a:ext cx="43950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8"/>
              </a:rPr>
              <a:t>https://wellness.huhs.harvard.edu/alcohol-substance-use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AAA18-326B-9F43-A617-2F4DA519C34B}"/>
              </a:ext>
            </a:extLst>
          </p:cNvPr>
          <p:cNvSpPr/>
          <p:nvPr/>
        </p:nvSpPr>
        <p:spPr>
          <a:xfrm>
            <a:off x="8914902" y="6167976"/>
            <a:ext cx="277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215990"/>
                </a:solidFill>
                <a:latin typeface="Lato" panose="020F0502020204030203" pitchFamily="34" charset="0"/>
                <a:hlinkClick r:id="rId9"/>
              </a:rPr>
              <a:t>basics@huhs.harvard.edu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35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FC011F63-E134-9547-9919-22B6B63D9006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49996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6406FB1-DAEE-C14D-A979-B5981821AE94}"/>
              </a:ext>
            </a:extLst>
          </p:cNvPr>
          <p:cNvGrpSpPr/>
          <p:nvPr/>
        </p:nvGrpSpPr>
        <p:grpSpPr>
          <a:xfrm rot="16200000">
            <a:off x="8655782" y="4096091"/>
            <a:ext cx="1364224" cy="311369"/>
            <a:chOff x="2297660" y="4140835"/>
            <a:chExt cx="1364224" cy="311369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37E3136C-1D9F-DF43-A763-457CA4D8328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FF34B2D-FAC9-FD40-9131-28E576C1246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82E43F5-AD5E-5E45-B491-353A10841C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AF57984-4362-BE4D-8F5C-F35A994EE03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CE42A92-0F13-474D-A99A-E597F53EE1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4BAA489-6DD7-5346-B4A2-8D4C7F4F28A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  <a:blipFill>
                <a:blip r:embed="rId1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>
            <a:extLst>
              <a:ext uri="{FF2B5EF4-FFF2-40B4-BE49-F238E27FC236}">
                <a16:creationId xmlns:a16="http://schemas.microsoft.com/office/drawing/2014/main" id="{5B6FAF4A-8F46-2F45-B9B1-D0E83E12798B}"/>
              </a:ext>
            </a:extLst>
          </p:cNvPr>
          <p:cNvSpPr/>
          <p:nvPr/>
        </p:nvSpPr>
        <p:spPr>
          <a:xfrm rot="16200000">
            <a:off x="9078632" y="25282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AC5A6D6E-ADA8-2A40-A298-9B5389CE04A7}"/>
              </a:ext>
            </a:extLst>
          </p:cNvPr>
          <p:cNvSpPr txBox="1">
            <a:spLocks/>
          </p:cNvSpPr>
          <p:nvPr/>
        </p:nvSpPr>
        <p:spPr>
          <a:xfrm>
            <a:off x="8849134" y="1522087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3AD5D227-0391-E742-B545-F41EDB7AA868}"/>
              </a:ext>
            </a:extLst>
          </p:cNvPr>
          <p:cNvSpPr/>
          <p:nvPr/>
        </p:nvSpPr>
        <p:spPr>
          <a:xfrm rot="16200000">
            <a:off x="9053358" y="51715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B286ECE6-C3D5-6344-8DEB-4BDC1A3D61E1}"/>
              </a:ext>
            </a:extLst>
          </p:cNvPr>
          <p:cNvSpPr/>
          <p:nvPr/>
        </p:nvSpPr>
        <p:spPr>
          <a:xfrm>
            <a:off x="8497711" y="40922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C48942CC-FF29-0C44-9F78-2988DABB39DA}"/>
              </a:ext>
            </a:extLst>
          </p:cNvPr>
          <p:cNvSpPr txBox="1">
            <a:spLocks/>
          </p:cNvSpPr>
          <p:nvPr/>
        </p:nvSpPr>
        <p:spPr>
          <a:xfrm>
            <a:off x="8699603" y="5636662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latin typeface="Avenir Light" panose="020B0402020203020204" pitchFamily="34" charset="77"/>
              </a:rPr>
              <a:t>chien</a:t>
            </a:r>
            <a:endParaRPr lang="en-US" sz="2400">
              <a:latin typeface="Avenir Light" panose="020B0402020203020204" pitchFamily="34" charset="77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DC5DAAB2-9538-1B44-854D-E885916EA4B5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3302300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6406FB1-DAEE-C14D-A979-B5981821AE94}"/>
              </a:ext>
            </a:extLst>
          </p:cNvPr>
          <p:cNvGrpSpPr/>
          <p:nvPr/>
        </p:nvGrpSpPr>
        <p:grpSpPr>
          <a:xfrm rot="16200000">
            <a:off x="8655782" y="4096091"/>
            <a:ext cx="1364224" cy="311369"/>
            <a:chOff x="2297660" y="4140835"/>
            <a:chExt cx="1364224" cy="311369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37E3136C-1D9F-DF43-A763-457CA4D8328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FF34B2D-FAC9-FD40-9131-28E576C1246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82E43F5-AD5E-5E45-B491-353A10841C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AF57984-4362-BE4D-8F5C-F35A994EE03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CE42A92-0F13-474D-A99A-E597F53EE1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4BAA489-6DD7-5346-B4A2-8D4C7F4F28A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  <a:blipFill>
                <a:blip r:embed="rId1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>
            <a:extLst>
              <a:ext uri="{FF2B5EF4-FFF2-40B4-BE49-F238E27FC236}">
                <a16:creationId xmlns:a16="http://schemas.microsoft.com/office/drawing/2014/main" id="{5B6FAF4A-8F46-2F45-B9B1-D0E83E12798B}"/>
              </a:ext>
            </a:extLst>
          </p:cNvPr>
          <p:cNvSpPr/>
          <p:nvPr/>
        </p:nvSpPr>
        <p:spPr>
          <a:xfrm rot="16200000">
            <a:off x="9078632" y="25282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AC5A6D6E-ADA8-2A40-A298-9B5389CE04A7}"/>
              </a:ext>
            </a:extLst>
          </p:cNvPr>
          <p:cNvSpPr txBox="1">
            <a:spLocks/>
          </p:cNvSpPr>
          <p:nvPr/>
        </p:nvSpPr>
        <p:spPr>
          <a:xfrm>
            <a:off x="8849134" y="1522087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3AD5D227-0391-E742-B545-F41EDB7AA868}"/>
              </a:ext>
            </a:extLst>
          </p:cNvPr>
          <p:cNvSpPr/>
          <p:nvPr/>
        </p:nvSpPr>
        <p:spPr>
          <a:xfrm rot="16200000">
            <a:off x="9053358" y="51715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B286ECE6-C3D5-6344-8DEB-4BDC1A3D61E1}"/>
              </a:ext>
            </a:extLst>
          </p:cNvPr>
          <p:cNvSpPr/>
          <p:nvPr/>
        </p:nvSpPr>
        <p:spPr>
          <a:xfrm>
            <a:off x="8497711" y="40922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C48942CC-FF29-0C44-9F78-2988DABB39DA}"/>
              </a:ext>
            </a:extLst>
          </p:cNvPr>
          <p:cNvSpPr txBox="1">
            <a:spLocks/>
          </p:cNvSpPr>
          <p:nvPr/>
        </p:nvSpPr>
        <p:spPr>
          <a:xfrm>
            <a:off x="8699603" y="5636662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latin typeface="Avenir Light" panose="020B0402020203020204" pitchFamily="34" charset="77"/>
              </a:rPr>
              <a:t>chien</a:t>
            </a:r>
            <a:endParaRPr lang="en-US" sz="2400">
              <a:latin typeface="Avenir Light" panose="020B0402020203020204" pitchFamily="34" charset="77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DE77E64-C13A-8347-A412-E275E7424C0C}"/>
              </a:ext>
            </a:extLst>
          </p:cNvPr>
          <p:cNvGrpSpPr/>
          <p:nvPr/>
        </p:nvGrpSpPr>
        <p:grpSpPr>
          <a:xfrm rot="16200000">
            <a:off x="9722936" y="4096090"/>
            <a:ext cx="1364224" cy="311369"/>
            <a:chOff x="2297660" y="4140835"/>
            <a:chExt cx="1364224" cy="311369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BE05EC0A-8FBA-3D40-BD5C-2BC860577ED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D5854AA-F7B1-D345-BFF0-BFA56157EED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C385B3-B877-1549-A8FE-D48F666D43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97D0E09-CCBD-4443-AB20-FA2CAA36A06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544E5EF-58ED-8341-A9E1-E4F872293A9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C07F22A-7C5C-3746-A4BD-257786FDBE8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  <a:blipFill>
                <a:blip r:embed="rId19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FB14C776-5451-0246-9873-4AC662025985}"/>
              </a:ext>
            </a:extLst>
          </p:cNvPr>
          <p:cNvSpPr/>
          <p:nvPr/>
        </p:nvSpPr>
        <p:spPr>
          <a:xfrm rot="16200000">
            <a:off x="10145786" y="25282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  <a:blipFill>
                <a:blip r:embed="rId20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8AEF674E-1819-E642-A0D2-266C17155472}"/>
              </a:ext>
            </a:extLst>
          </p:cNvPr>
          <p:cNvSpPr txBox="1">
            <a:spLocks/>
          </p:cNvSpPr>
          <p:nvPr/>
        </p:nvSpPr>
        <p:spPr>
          <a:xfrm>
            <a:off x="9916288" y="1522086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28DE8C56-D121-0B4B-A514-0F753E30D2C7}"/>
              </a:ext>
            </a:extLst>
          </p:cNvPr>
          <p:cNvSpPr/>
          <p:nvPr/>
        </p:nvSpPr>
        <p:spPr>
          <a:xfrm rot="16200000">
            <a:off x="10120512" y="517158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>
            <a:extLst>
              <a:ext uri="{FF2B5EF4-FFF2-40B4-BE49-F238E27FC236}">
                <a16:creationId xmlns:a16="http://schemas.microsoft.com/office/drawing/2014/main" id="{D526AA1B-9F5F-984C-90F6-D7EFC526543A}"/>
              </a:ext>
            </a:extLst>
          </p:cNvPr>
          <p:cNvSpPr/>
          <p:nvPr/>
        </p:nvSpPr>
        <p:spPr>
          <a:xfrm>
            <a:off x="9564865" y="409227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ontent Placeholder 2">
            <a:extLst>
              <a:ext uri="{FF2B5EF4-FFF2-40B4-BE49-F238E27FC236}">
                <a16:creationId xmlns:a16="http://schemas.microsoft.com/office/drawing/2014/main" id="{C2ECEE3F-CC0A-534F-89D6-5168FF386993}"/>
              </a:ext>
            </a:extLst>
          </p:cNvPr>
          <p:cNvSpPr txBox="1">
            <a:spLocks/>
          </p:cNvSpPr>
          <p:nvPr/>
        </p:nvSpPr>
        <p:spPr>
          <a:xfrm>
            <a:off x="9766757" y="5636661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latin typeface="Avenir Light" panose="020B0402020203020204" pitchFamily="34" charset="77"/>
              </a:rPr>
              <a:t>brun</a:t>
            </a:r>
            <a:endParaRPr lang="en-US" sz="2400">
              <a:latin typeface="Avenir Light" panose="020B0402020203020204" pitchFamily="34" charset="77"/>
            </a:endParaRPr>
          </a:p>
        </p:txBody>
      </p:sp>
      <p:sp>
        <p:nvSpPr>
          <p:cNvPr id="147" name="Content Placeholder 2">
            <a:extLst>
              <a:ext uri="{FF2B5EF4-FFF2-40B4-BE49-F238E27FC236}">
                <a16:creationId xmlns:a16="http://schemas.microsoft.com/office/drawing/2014/main" id="{9D26A5BC-90A4-FA4C-8F1C-17E6F7BE7965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2939644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2"/>
            <a:ext cx="8941419" cy="683531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83FB64-E4EC-E145-91C4-17C132EDE6DD}"/>
              </a:ext>
            </a:extLst>
          </p:cNvPr>
          <p:cNvSpPr txBox="1">
            <a:spLocks/>
          </p:cNvSpPr>
          <p:nvPr/>
        </p:nvSpPr>
        <p:spPr>
          <a:xfrm>
            <a:off x="351175" y="5605672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8F0EC-943F-B642-9E88-EBEF25B12587}"/>
              </a:ext>
            </a:extLst>
          </p:cNvPr>
          <p:cNvSpPr txBox="1">
            <a:spLocks/>
          </p:cNvSpPr>
          <p:nvPr/>
        </p:nvSpPr>
        <p:spPr>
          <a:xfrm>
            <a:off x="247606" y="3936817"/>
            <a:ext cx="1737960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AD2C0-AB8A-AF42-A04A-78D3F01D61D4}"/>
              </a:ext>
            </a:extLst>
          </p:cNvPr>
          <p:cNvGrpSpPr/>
          <p:nvPr/>
        </p:nvGrpSpPr>
        <p:grpSpPr>
          <a:xfrm rot="16200000">
            <a:off x="1826690" y="4096093"/>
            <a:ext cx="1364224" cy="311369"/>
            <a:chOff x="2297660" y="4140835"/>
            <a:chExt cx="1364224" cy="31136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BD4ED64-AA4D-9C4B-BF02-166A307C6A6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8D07A2-8DB3-FF4B-83FB-9C0DA1A31BD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CA8966-3493-804C-94DC-486E7325A53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79D7D8D-88D8-B049-B252-46589D067E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3FFED8-5FE4-9E4B-BBBA-AAA07045CB6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B0F0EB2-55DD-1847-A974-415F66C4046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354270C-E002-174C-AD24-BC9FBC3DA3CC}"/>
              </a:ext>
            </a:extLst>
          </p:cNvPr>
          <p:cNvSpPr/>
          <p:nvPr/>
        </p:nvSpPr>
        <p:spPr>
          <a:xfrm rot="16200000">
            <a:off x="222397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29D828B-A57E-E248-9CAC-9C2D6430236B}"/>
              </a:ext>
            </a:extLst>
          </p:cNvPr>
          <p:cNvSpPr/>
          <p:nvPr/>
        </p:nvSpPr>
        <p:spPr>
          <a:xfrm>
            <a:off x="276154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5C0B8-F3F8-9E4B-8B96-7C5384E5175D}"/>
              </a:ext>
            </a:extLst>
          </p:cNvPr>
          <p:cNvGrpSpPr/>
          <p:nvPr/>
        </p:nvGrpSpPr>
        <p:grpSpPr>
          <a:xfrm rot="16200000">
            <a:off x="2908851" y="4096093"/>
            <a:ext cx="1364224" cy="311369"/>
            <a:chOff x="2297660" y="4140835"/>
            <a:chExt cx="1364224" cy="31136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8EECC21-F458-BA47-8273-9255AAFB336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D67DB8-85DC-4E4E-BD34-43BE77852D6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506D88-496B-104C-B598-E8AA02A717F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D46B3-AACA-CA43-B474-18BA9AD81A4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BAFCE1-DE49-7C46-A77A-30499891085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B23BA9-7866-C147-BA2E-A60DA252AC7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DA00DD8-064C-244D-BE70-87F044363121}"/>
              </a:ext>
            </a:extLst>
          </p:cNvPr>
          <p:cNvSpPr/>
          <p:nvPr/>
        </p:nvSpPr>
        <p:spPr>
          <a:xfrm rot="16200000">
            <a:off x="3306140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D2B23A-8843-7D45-B1B1-5F3C3D2F4E10}"/>
              </a:ext>
            </a:extLst>
          </p:cNvPr>
          <p:cNvSpPr/>
          <p:nvPr/>
        </p:nvSpPr>
        <p:spPr>
          <a:xfrm>
            <a:off x="3843703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B53635-F587-4A47-A006-0B4A3F59EF10}"/>
              </a:ext>
            </a:extLst>
          </p:cNvPr>
          <p:cNvGrpSpPr/>
          <p:nvPr/>
        </p:nvGrpSpPr>
        <p:grpSpPr>
          <a:xfrm rot="16200000">
            <a:off x="3963610" y="4096093"/>
            <a:ext cx="1364224" cy="311369"/>
            <a:chOff x="2297660" y="4140835"/>
            <a:chExt cx="1364224" cy="31136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88B6391-7F09-7A41-A0E3-EB51B592ED0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281991D-DA35-BF4C-8169-1F5CB2D3F06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1E3767B-531E-5145-9F5F-7B32F2DAFF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B904EC-D4E2-B44E-B22C-80E765BD56A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E310FC3-42C0-004F-9DE3-0B890F6F8A5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D786B3-1898-B747-AB2B-C6585E46CE0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EA838CE-7107-B84B-8EB2-03F27F43FD62}"/>
              </a:ext>
            </a:extLst>
          </p:cNvPr>
          <p:cNvSpPr/>
          <p:nvPr/>
        </p:nvSpPr>
        <p:spPr>
          <a:xfrm rot="16200000">
            <a:off x="4360899" y="517179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66EDDCBB-7A4F-7544-B6C2-3E9DDBEE5F5C}"/>
              </a:ext>
            </a:extLst>
          </p:cNvPr>
          <p:cNvSpPr/>
          <p:nvPr/>
        </p:nvSpPr>
        <p:spPr>
          <a:xfrm>
            <a:off x="4898462" y="407421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A6CA2E2-9188-C148-ACB7-D0B6EDAF7487}"/>
              </a:ext>
            </a:extLst>
          </p:cNvPr>
          <p:cNvGrpSpPr/>
          <p:nvPr/>
        </p:nvGrpSpPr>
        <p:grpSpPr>
          <a:xfrm rot="16200000">
            <a:off x="5051854" y="4096092"/>
            <a:ext cx="1364224" cy="311369"/>
            <a:chOff x="2297660" y="4140835"/>
            <a:chExt cx="1364224" cy="31136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CAACEA3-328A-3043-A26F-3AE9F0927CB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77AEC6-A08E-2744-813E-99BD0DDDA9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C806C57-DC31-7842-9021-2B55A55A2D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F5DDE2-2E68-CB43-8C45-8A31AAA7C15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A636B5-23CA-544E-8957-6D111730B0D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57133-0650-B046-A036-DA1C47FBF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F8AE9A6-82FD-9243-88A4-93A940F360D7}"/>
              </a:ext>
            </a:extLst>
          </p:cNvPr>
          <p:cNvSpPr/>
          <p:nvPr/>
        </p:nvSpPr>
        <p:spPr>
          <a:xfrm rot="16200000">
            <a:off x="5449143" y="51717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D493BA9-7E83-D941-9662-47D78FF8281D}"/>
              </a:ext>
            </a:extLst>
          </p:cNvPr>
          <p:cNvSpPr txBox="1">
            <a:spLocks/>
          </p:cNvSpPr>
          <p:nvPr/>
        </p:nvSpPr>
        <p:spPr>
          <a:xfrm>
            <a:off x="2095059" y="560567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A7779B7-383D-774F-91B7-42843F170DE5}"/>
              </a:ext>
            </a:extLst>
          </p:cNvPr>
          <p:cNvSpPr txBox="1">
            <a:spLocks/>
          </p:cNvSpPr>
          <p:nvPr/>
        </p:nvSpPr>
        <p:spPr>
          <a:xfrm>
            <a:off x="2953045" y="560567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54D70E6-B900-B947-9CB1-4CA5CA3E82B0}"/>
              </a:ext>
            </a:extLst>
          </p:cNvPr>
          <p:cNvSpPr txBox="1">
            <a:spLocks/>
          </p:cNvSpPr>
          <p:nvPr/>
        </p:nvSpPr>
        <p:spPr>
          <a:xfrm>
            <a:off x="3989836" y="561846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9D74D270-52C3-1043-8D22-6AC58D74A0C1}"/>
              </a:ext>
            </a:extLst>
          </p:cNvPr>
          <p:cNvSpPr txBox="1">
            <a:spLocks/>
          </p:cNvSpPr>
          <p:nvPr/>
        </p:nvSpPr>
        <p:spPr>
          <a:xfrm>
            <a:off x="5112790" y="56312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76AADFF0-BE0A-434E-BF97-8FEF40D05CC3}"/>
              </a:ext>
            </a:extLst>
          </p:cNvPr>
          <p:cNvSpPr txBox="1">
            <a:spLocks/>
          </p:cNvSpPr>
          <p:nvPr/>
        </p:nvSpPr>
        <p:spPr>
          <a:xfrm>
            <a:off x="2406384" y="620111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119A1441-418E-664F-8EA3-ECF2F2B7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43" y="301290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B2AD1EE5-4F17-9344-8D9A-3185F518F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3" y="303696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CA09D565-7B84-6947-88AF-C11F56058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526" y="303700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556" r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01AAF66C-C397-D747-B9A1-D0499746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06" y="302519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2703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7DDC6F7-449D-4E49-8498-AA507FBAE23F}"/>
              </a:ext>
            </a:extLst>
          </p:cNvPr>
          <p:cNvGrpSpPr/>
          <p:nvPr/>
        </p:nvGrpSpPr>
        <p:grpSpPr>
          <a:xfrm rot="16200000">
            <a:off x="6329595" y="4096092"/>
            <a:ext cx="1364224" cy="311369"/>
            <a:chOff x="2297660" y="4140835"/>
            <a:chExt cx="1364224" cy="311369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8D126ED-A077-0749-AD18-BD562B28135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6B3A46-B6AA-4C41-950E-EDEF38EC76B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D6DD6-1897-734C-820E-5D067ABDA4D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4E38CD-817E-BC41-820C-9315D352FC7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60DEDE-1752-AF49-AEAF-C5296E0840C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5A6283F-9FBF-5940-8CBE-35CD256F92E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19C9573-F3EA-7E41-A88C-2BAAA5600223}"/>
              </a:ext>
            </a:extLst>
          </p:cNvPr>
          <p:cNvSpPr txBox="1">
            <a:spLocks/>
          </p:cNvSpPr>
          <p:nvPr/>
        </p:nvSpPr>
        <p:spPr>
          <a:xfrm>
            <a:off x="6622712" y="563362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&lt;s&gt;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D15AC75-08DF-E54C-AC5A-A4EF0AFA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819" y="2957833"/>
                <a:ext cx="1240142" cy="503588"/>
              </a:xfrm>
              <a:prstGeom prst="rect">
                <a:avLst/>
              </a:prstGeom>
              <a:blipFill>
                <a:blip r:embed="rId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8CEA64FA-1B9D-6949-90FF-32B1F496B5F0}"/>
              </a:ext>
            </a:extLst>
          </p:cNvPr>
          <p:cNvSpPr/>
          <p:nvPr/>
        </p:nvSpPr>
        <p:spPr>
          <a:xfrm rot="12116029">
            <a:off x="3248228" y="253622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>
                  <a:solidFill>
                    <a:schemeClr val="accent4">
                      <a:lumMod val="50000"/>
                    </a:schemeClr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CED2570C-50C5-AA4C-AF01-BC66646D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55" y="1278162"/>
                <a:ext cx="466367" cy="503588"/>
              </a:xfrm>
              <a:prstGeom prst="rect">
                <a:avLst/>
              </a:prstGeom>
              <a:blipFill>
                <a:blip r:embed="rId8"/>
                <a:stretch>
                  <a:fillRect l="-789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512B9E68-930E-B249-A7EA-3C82D362A3A4}"/>
              </a:ext>
            </a:extLst>
          </p:cNvPr>
          <p:cNvSpPr/>
          <p:nvPr/>
        </p:nvSpPr>
        <p:spPr>
          <a:xfrm rot="17919751">
            <a:off x="2180001" y="2558316"/>
            <a:ext cx="1020448" cy="165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C03F2F6E-B307-5B48-8223-C5DC9847C7DE}"/>
              </a:ext>
            </a:extLst>
          </p:cNvPr>
          <p:cNvSpPr/>
          <p:nvPr/>
        </p:nvSpPr>
        <p:spPr>
          <a:xfrm rot="14738398">
            <a:off x="2897065" y="2550887"/>
            <a:ext cx="917484" cy="176364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F19304C6-32EB-1442-9FAE-B0E0E5DC3879}"/>
              </a:ext>
            </a:extLst>
          </p:cNvPr>
          <p:cNvSpPr/>
          <p:nvPr/>
        </p:nvSpPr>
        <p:spPr>
          <a:xfrm rot="12608806">
            <a:off x="3194376" y="2514610"/>
            <a:ext cx="1594645" cy="190375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DD6C7D13-5081-CC47-826B-E048F61E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302" y="224253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C74307C9-BA12-DC45-90C2-9E82411F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7" y="2392877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5263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394299B-491F-024D-8E62-07AD3289E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55" y="2314837"/>
                <a:ext cx="466367" cy="503588"/>
              </a:xfrm>
              <a:prstGeom prst="rect">
                <a:avLst/>
              </a:prstGeom>
              <a:blipFill>
                <a:blip r:embed="rId11"/>
                <a:stretch>
                  <a:fillRect l="-810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D577611F-CBFA-F149-B756-7D807BFE7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18" y="2206456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8116640-0040-0344-9FF8-3338666B0931}"/>
              </a:ext>
            </a:extLst>
          </p:cNvPr>
          <p:cNvGrpSpPr/>
          <p:nvPr/>
        </p:nvGrpSpPr>
        <p:grpSpPr>
          <a:xfrm>
            <a:off x="2552250" y="1809404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6BC252-57B8-9943-B462-B46CBC33F82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EAC6CBE-024D-FB4E-8345-5129FA4EEAD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A5E85BC-44A2-F14D-A15A-F41BBE0CCF5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ECEEC5A-0DE6-E64E-B713-EEE62611136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29C7AFE-40FF-EA4B-B54C-7B44705B48B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AEDCBE0-29FA-5E4B-9FE0-C04EF51557C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REMEMBER: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each attention weight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00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is based on the </a:t>
                </a:r>
                <a:r>
                  <a:rPr lang="en-US" sz="2000" b="1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decoder’s</a:t>
                </a:r>
                <a:r>
                  <a:rPr lang="en-US" sz="2000" b="1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 current hidden state, too. </a:t>
                </a:r>
                <a:endParaRPr lang="en-US" sz="20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933C633F-7F4D-F240-AEF9-1967C675C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46" y="881334"/>
                <a:ext cx="10579646" cy="471462"/>
              </a:xfrm>
              <a:prstGeom prst="rect">
                <a:avLst/>
              </a:prstGeom>
              <a:blipFill>
                <a:blip r:embed="rId13"/>
                <a:stretch>
                  <a:fillRect l="-600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>
            <a:extLst>
              <a:ext uri="{FF2B5EF4-FFF2-40B4-BE49-F238E27FC236}">
                <a16:creationId xmlns:a16="http://schemas.microsoft.com/office/drawing/2014/main" id="{714CF3EF-521C-9B48-AAEB-EB197B755305}"/>
              </a:ext>
            </a:extLst>
          </p:cNvPr>
          <p:cNvSpPr/>
          <p:nvPr/>
        </p:nvSpPr>
        <p:spPr>
          <a:xfrm rot="16200000">
            <a:off x="6752445" y="252829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EE4A92D7-E600-4F4E-A249-34C08BA64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92" y="1882126"/>
                <a:ext cx="750397" cy="503588"/>
              </a:xfrm>
              <a:prstGeom prst="rect">
                <a:avLst/>
              </a:prstGeom>
              <a:blipFill>
                <a:blip r:embed="rId1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B1548CAF-6C5C-074F-A6FF-9C217F408596}"/>
              </a:ext>
            </a:extLst>
          </p:cNvPr>
          <p:cNvSpPr txBox="1">
            <a:spLocks/>
          </p:cNvSpPr>
          <p:nvPr/>
        </p:nvSpPr>
        <p:spPr>
          <a:xfrm>
            <a:off x="6604530" y="1522089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46EAB3D-8A52-454D-84A6-41F4060DA81F}"/>
              </a:ext>
            </a:extLst>
          </p:cNvPr>
          <p:cNvSpPr/>
          <p:nvPr/>
        </p:nvSpPr>
        <p:spPr>
          <a:xfrm rot="16200000">
            <a:off x="6727171" y="517159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E2D8EC-BAF7-FD40-9F24-0D1C81460D70}"/>
              </a:ext>
            </a:extLst>
          </p:cNvPr>
          <p:cNvGrpSpPr/>
          <p:nvPr/>
        </p:nvGrpSpPr>
        <p:grpSpPr>
          <a:xfrm rot="16200000">
            <a:off x="7502453" y="4096093"/>
            <a:ext cx="1364224" cy="311369"/>
            <a:chOff x="2297660" y="4140835"/>
            <a:chExt cx="1364224" cy="31136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5E56AB8-C141-604C-B57A-5ED66B7AE9A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3ED199-BE73-5240-84A1-2E08600C502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992F0A5-23EB-DB4E-B973-D6BE8214839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58E0FFF-59F5-2D46-A104-17710D1A2AD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46577CE-E0FD-1E48-ABAF-65E79381F1A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658B19-9141-C841-B357-BB01C19681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271E872E-2AE4-2E49-A9F9-4A0AD9D72C97}"/>
              </a:ext>
            </a:extLst>
          </p:cNvPr>
          <p:cNvSpPr txBox="1">
            <a:spLocks/>
          </p:cNvSpPr>
          <p:nvPr/>
        </p:nvSpPr>
        <p:spPr>
          <a:xfrm>
            <a:off x="7795570" y="5633625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5AC48D60-FA24-B94F-88A4-E51155170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7" y="2957834"/>
                <a:ext cx="1240142" cy="503588"/>
              </a:xfrm>
              <a:prstGeom prst="rect">
                <a:avLst/>
              </a:prstGeom>
              <a:blipFill>
                <a:blip r:embed="rId15"/>
                <a:stretch>
                  <a:fillRect l="-1020" r="-4082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ight Arrow 112">
            <a:extLst>
              <a:ext uri="{FF2B5EF4-FFF2-40B4-BE49-F238E27FC236}">
                <a16:creationId xmlns:a16="http://schemas.microsoft.com/office/drawing/2014/main" id="{24EF5331-30CB-3647-94A3-86917834D10C}"/>
              </a:ext>
            </a:extLst>
          </p:cNvPr>
          <p:cNvSpPr/>
          <p:nvPr/>
        </p:nvSpPr>
        <p:spPr>
          <a:xfrm rot="16200000">
            <a:off x="7925303" y="252829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ECE1C869-8C44-3B46-881E-AAFC5608C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0" y="1882127"/>
                <a:ext cx="750397" cy="503588"/>
              </a:xfrm>
              <a:prstGeom prst="rect">
                <a:avLst/>
              </a:prstGeom>
              <a:blipFill>
                <a:blip r:embed="rId1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5B8DF6CB-89B6-2044-9BD2-5F3127A0FF16}"/>
              </a:ext>
            </a:extLst>
          </p:cNvPr>
          <p:cNvSpPr txBox="1">
            <a:spLocks/>
          </p:cNvSpPr>
          <p:nvPr/>
        </p:nvSpPr>
        <p:spPr>
          <a:xfrm>
            <a:off x="7695805" y="1522089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chien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256ADC24-0E1F-0747-A17F-A6653F07A44F}"/>
              </a:ext>
            </a:extLst>
          </p:cNvPr>
          <p:cNvSpPr/>
          <p:nvPr/>
        </p:nvSpPr>
        <p:spPr>
          <a:xfrm rot="16200000">
            <a:off x="7900029" y="517159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183DABB7-91F4-D945-AA92-A7CCB627FACB}"/>
              </a:ext>
            </a:extLst>
          </p:cNvPr>
          <p:cNvSpPr/>
          <p:nvPr/>
        </p:nvSpPr>
        <p:spPr>
          <a:xfrm>
            <a:off x="7344382" y="409227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6406FB1-DAEE-C14D-A979-B5981821AE94}"/>
              </a:ext>
            </a:extLst>
          </p:cNvPr>
          <p:cNvGrpSpPr/>
          <p:nvPr/>
        </p:nvGrpSpPr>
        <p:grpSpPr>
          <a:xfrm rot="16200000">
            <a:off x="8655782" y="4096091"/>
            <a:ext cx="1364224" cy="311369"/>
            <a:chOff x="2297660" y="4140835"/>
            <a:chExt cx="1364224" cy="311369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37E3136C-1D9F-DF43-A763-457CA4D8328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FF34B2D-FAC9-FD40-9131-28E576C1246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82E43F5-AD5E-5E45-B491-353A10841C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AF57984-4362-BE4D-8F5C-F35A994EE03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CE42A92-0F13-474D-A99A-E597F53EE1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4BAA489-6DD7-5346-B4A2-8D4C7F4F28A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5F5B24E0-3A0F-F244-8395-0DD910C4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06" y="2957832"/>
                <a:ext cx="1240142" cy="503588"/>
              </a:xfrm>
              <a:prstGeom prst="rect">
                <a:avLst/>
              </a:prstGeom>
              <a:blipFill>
                <a:blip r:embed="rId17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ight Arrow 126">
            <a:extLst>
              <a:ext uri="{FF2B5EF4-FFF2-40B4-BE49-F238E27FC236}">
                <a16:creationId xmlns:a16="http://schemas.microsoft.com/office/drawing/2014/main" id="{5B6FAF4A-8F46-2F45-B9B1-D0E83E12798B}"/>
              </a:ext>
            </a:extLst>
          </p:cNvPr>
          <p:cNvSpPr/>
          <p:nvPr/>
        </p:nvSpPr>
        <p:spPr>
          <a:xfrm rot="16200000">
            <a:off x="9078632" y="252829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28" name="Content Placeholder 2">
                <a:extLst>
                  <a:ext uri="{FF2B5EF4-FFF2-40B4-BE49-F238E27FC236}">
                    <a16:creationId xmlns:a16="http://schemas.microsoft.com/office/drawing/2014/main" id="{9C6006D6-136E-C948-BB3E-FBFB0CA50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79" y="1882125"/>
                <a:ext cx="750397" cy="503588"/>
              </a:xfrm>
              <a:prstGeom prst="rect">
                <a:avLst/>
              </a:prstGeom>
              <a:blipFill>
                <a:blip r:embed="rId1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AC5A6D6E-ADA8-2A40-A298-9B5389CE04A7}"/>
              </a:ext>
            </a:extLst>
          </p:cNvPr>
          <p:cNvSpPr txBox="1">
            <a:spLocks/>
          </p:cNvSpPr>
          <p:nvPr/>
        </p:nvSpPr>
        <p:spPr>
          <a:xfrm>
            <a:off x="8849134" y="1522087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3AD5D227-0391-E742-B545-F41EDB7AA868}"/>
              </a:ext>
            </a:extLst>
          </p:cNvPr>
          <p:cNvSpPr/>
          <p:nvPr/>
        </p:nvSpPr>
        <p:spPr>
          <a:xfrm rot="16200000">
            <a:off x="9053358" y="51715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B286ECE6-C3D5-6344-8DEB-4BDC1A3D61E1}"/>
              </a:ext>
            </a:extLst>
          </p:cNvPr>
          <p:cNvSpPr/>
          <p:nvPr/>
        </p:nvSpPr>
        <p:spPr>
          <a:xfrm>
            <a:off x="8497711" y="40922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C48942CC-FF29-0C44-9F78-2988DABB39DA}"/>
              </a:ext>
            </a:extLst>
          </p:cNvPr>
          <p:cNvSpPr txBox="1">
            <a:spLocks/>
          </p:cNvSpPr>
          <p:nvPr/>
        </p:nvSpPr>
        <p:spPr>
          <a:xfrm>
            <a:off x="8699603" y="5636662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latin typeface="Avenir Light" panose="020B0402020203020204" pitchFamily="34" charset="77"/>
              </a:rPr>
              <a:t>chien</a:t>
            </a:r>
            <a:endParaRPr lang="en-US" sz="2400">
              <a:latin typeface="Avenir Light" panose="020B0402020203020204" pitchFamily="34" charset="77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DE77E64-C13A-8347-A412-E275E7424C0C}"/>
              </a:ext>
            </a:extLst>
          </p:cNvPr>
          <p:cNvGrpSpPr/>
          <p:nvPr/>
        </p:nvGrpSpPr>
        <p:grpSpPr>
          <a:xfrm rot="16200000">
            <a:off x="9722936" y="4096090"/>
            <a:ext cx="1364224" cy="311369"/>
            <a:chOff x="2297660" y="4140835"/>
            <a:chExt cx="1364224" cy="311369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BE05EC0A-8FBA-3D40-BD5C-2BC860577ED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D5854AA-F7B1-D345-BFF0-BFA56157EED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AC385B3-B877-1549-A8FE-D48F666D43E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97D0E09-CCBD-4443-AB20-FA2CAA36A06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544E5EF-58ED-8341-A9E1-E4F872293A9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C07F22A-7C5C-3746-A4BD-257786FDBE8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0" name="Content Placeholder 2">
                <a:extLst>
                  <a:ext uri="{FF2B5EF4-FFF2-40B4-BE49-F238E27FC236}">
                    <a16:creationId xmlns:a16="http://schemas.microsoft.com/office/drawing/2014/main" id="{DFA379A0-3ED0-BA4E-87DB-436D4B75D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160" y="2957831"/>
                <a:ext cx="1240142" cy="503588"/>
              </a:xfrm>
              <a:prstGeom prst="rect">
                <a:avLst/>
              </a:prstGeom>
              <a:blipFill>
                <a:blip r:embed="rId19"/>
                <a:stretch>
                  <a:fillRect r="-404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ight Arrow 140">
            <a:extLst>
              <a:ext uri="{FF2B5EF4-FFF2-40B4-BE49-F238E27FC236}">
                <a16:creationId xmlns:a16="http://schemas.microsoft.com/office/drawing/2014/main" id="{FB14C776-5451-0246-9873-4AC662025985}"/>
              </a:ext>
            </a:extLst>
          </p:cNvPr>
          <p:cNvSpPr/>
          <p:nvPr/>
        </p:nvSpPr>
        <p:spPr>
          <a:xfrm rot="16200000">
            <a:off x="10145786" y="25282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2" name="Content Placeholder 2">
                <a:extLst>
                  <a:ext uri="{FF2B5EF4-FFF2-40B4-BE49-F238E27FC236}">
                    <a16:creationId xmlns:a16="http://schemas.microsoft.com/office/drawing/2014/main" id="{AADA5A7D-6800-8741-BD6C-3B0AD5ADE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933" y="1882124"/>
                <a:ext cx="750397" cy="503588"/>
              </a:xfrm>
              <a:prstGeom prst="rect">
                <a:avLst/>
              </a:prstGeom>
              <a:blipFill>
                <a:blip r:embed="rId20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8AEF674E-1819-E642-A0D2-266C17155472}"/>
              </a:ext>
            </a:extLst>
          </p:cNvPr>
          <p:cNvSpPr txBox="1">
            <a:spLocks/>
          </p:cNvSpPr>
          <p:nvPr/>
        </p:nvSpPr>
        <p:spPr>
          <a:xfrm>
            <a:off x="9916288" y="1522086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28DE8C56-D121-0B4B-A514-0F753E30D2C7}"/>
              </a:ext>
            </a:extLst>
          </p:cNvPr>
          <p:cNvSpPr/>
          <p:nvPr/>
        </p:nvSpPr>
        <p:spPr>
          <a:xfrm rot="16200000">
            <a:off x="10120512" y="5171589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>
            <a:extLst>
              <a:ext uri="{FF2B5EF4-FFF2-40B4-BE49-F238E27FC236}">
                <a16:creationId xmlns:a16="http://schemas.microsoft.com/office/drawing/2014/main" id="{D526AA1B-9F5F-984C-90F6-D7EFC526543A}"/>
              </a:ext>
            </a:extLst>
          </p:cNvPr>
          <p:cNvSpPr/>
          <p:nvPr/>
        </p:nvSpPr>
        <p:spPr>
          <a:xfrm>
            <a:off x="9564865" y="409227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ontent Placeholder 2">
            <a:extLst>
              <a:ext uri="{FF2B5EF4-FFF2-40B4-BE49-F238E27FC236}">
                <a16:creationId xmlns:a16="http://schemas.microsoft.com/office/drawing/2014/main" id="{C2ECEE3F-CC0A-534F-89D6-5168FF386993}"/>
              </a:ext>
            </a:extLst>
          </p:cNvPr>
          <p:cNvSpPr txBox="1">
            <a:spLocks/>
          </p:cNvSpPr>
          <p:nvPr/>
        </p:nvSpPr>
        <p:spPr>
          <a:xfrm>
            <a:off x="9766757" y="5636661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latin typeface="Avenir Light" panose="020B0402020203020204" pitchFamily="34" charset="77"/>
              </a:rPr>
              <a:t>brun</a:t>
            </a:r>
            <a:endParaRPr lang="en-US" sz="2400">
              <a:latin typeface="Avenir Light" panose="020B0402020203020204" pitchFamily="34" charset="77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DCB0684-869D-8242-A2BC-1B62E2F84AC5}"/>
              </a:ext>
            </a:extLst>
          </p:cNvPr>
          <p:cNvGrpSpPr/>
          <p:nvPr/>
        </p:nvGrpSpPr>
        <p:grpSpPr>
          <a:xfrm rot="16200000">
            <a:off x="10812837" y="4096089"/>
            <a:ext cx="1364224" cy="311369"/>
            <a:chOff x="2297660" y="4140835"/>
            <a:chExt cx="1364224" cy="311369"/>
          </a:xfrm>
        </p:grpSpPr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0E369FA7-0A08-8648-A635-EDB14FDE63C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C9406D1-5EFF-0B4C-90E3-C84E54736DB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E71AFB2-6BAE-8743-A181-148912D1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30A6B5F-BEA8-054C-8D52-7D427607F3D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F7A92EE-6EFE-5D45-BAC6-37579980EBF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A6C9928-F97A-214C-BBE2-AEEC8A8845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Content Placeholder 2">
                <a:extLst>
                  <a:ext uri="{FF2B5EF4-FFF2-40B4-BE49-F238E27FC236}">
                    <a16:creationId xmlns:a16="http://schemas.microsoft.com/office/drawing/2014/main" id="{1A0E8248-F246-434B-98E8-110CFFE6E7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74061" y="2957830"/>
                <a:ext cx="1240142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/>
                          <m:t>[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US" sz="2400">
                    <a:latin typeface="Avenir Light" panose="020B0402020203020204" pitchFamily="34" charset="77"/>
                  </a:rPr>
                  <a:t>]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4" name="Content Placeholder 2">
                <a:extLst>
                  <a:ext uri="{FF2B5EF4-FFF2-40B4-BE49-F238E27FC236}">
                    <a16:creationId xmlns:a16="http://schemas.microsoft.com/office/drawing/2014/main" id="{1A0E8248-F246-434B-98E8-110CFFE6E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4061" y="2957830"/>
                <a:ext cx="1240142" cy="503588"/>
              </a:xfrm>
              <a:prstGeom prst="rect">
                <a:avLst/>
              </a:prstGeom>
              <a:blipFill>
                <a:blip r:embed="rId21"/>
                <a:stretch>
                  <a:fillRect r="-4040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Right Arrow 154">
            <a:extLst>
              <a:ext uri="{FF2B5EF4-FFF2-40B4-BE49-F238E27FC236}">
                <a16:creationId xmlns:a16="http://schemas.microsoft.com/office/drawing/2014/main" id="{341D1E8C-D842-1A4E-8F5E-5B8E13A21FFC}"/>
              </a:ext>
            </a:extLst>
          </p:cNvPr>
          <p:cNvSpPr/>
          <p:nvPr/>
        </p:nvSpPr>
        <p:spPr>
          <a:xfrm rot="16200000">
            <a:off x="11235687" y="252829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6EE72653-222F-C547-9CCA-45C08E97C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23834" y="1882123"/>
                <a:ext cx="75039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6" name="Content Placeholder 2">
                <a:extLst>
                  <a:ext uri="{FF2B5EF4-FFF2-40B4-BE49-F238E27FC236}">
                    <a16:creationId xmlns:a16="http://schemas.microsoft.com/office/drawing/2014/main" id="{6EE72653-222F-C547-9CCA-45C08E97C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834" y="1882123"/>
                <a:ext cx="750397" cy="503588"/>
              </a:xfrm>
              <a:prstGeom prst="rect">
                <a:avLst/>
              </a:prstGeom>
              <a:blipFill>
                <a:blip r:embed="rId2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C3F4CC63-EA7D-7846-BED1-29EE29D9E6E4}"/>
              </a:ext>
            </a:extLst>
          </p:cNvPr>
          <p:cNvSpPr txBox="1">
            <a:spLocks/>
          </p:cNvSpPr>
          <p:nvPr/>
        </p:nvSpPr>
        <p:spPr>
          <a:xfrm>
            <a:off x="11006189" y="1522085"/>
            <a:ext cx="102643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24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F4F8D420-FBDE-8449-A6A5-146A130B0E01}"/>
              </a:ext>
            </a:extLst>
          </p:cNvPr>
          <p:cNvSpPr/>
          <p:nvPr/>
        </p:nvSpPr>
        <p:spPr>
          <a:xfrm rot="16200000">
            <a:off x="11210413" y="517158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>
            <a:extLst>
              <a:ext uri="{FF2B5EF4-FFF2-40B4-BE49-F238E27FC236}">
                <a16:creationId xmlns:a16="http://schemas.microsoft.com/office/drawing/2014/main" id="{DDB49701-9D97-E443-81BD-F5BF523FD9E1}"/>
              </a:ext>
            </a:extLst>
          </p:cNvPr>
          <p:cNvSpPr/>
          <p:nvPr/>
        </p:nvSpPr>
        <p:spPr>
          <a:xfrm>
            <a:off x="10654766" y="409227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ontent Placeholder 2">
            <a:extLst>
              <a:ext uri="{FF2B5EF4-FFF2-40B4-BE49-F238E27FC236}">
                <a16:creationId xmlns:a16="http://schemas.microsoft.com/office/drawing/2014/main" id="{EE3C5804-5908-2F44-B079-A177ACB86D3D}"/>
              </a:ext>
            </a:extLst>
          </p:cNvPr>
          <p:cNvSpPr txBox="1">
            <a:spLocks/>
          </p:cNvSpPr>
          <p:nvPr/>
        </p:nvSpPr>
        <p:spPr>
          <a:xfrm>
            <a:off x="10856658" y="5636660"/>
            <a:ext cx="1071747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61" name="Content Placeholder 2">
            <a:extLst>
              <a:ext uri="{FF2B5EF4-FFF2-40B4-BE49-F238E27FC236}">
                <a16:creationId xmlns:a16="http://schemas.microsoft.com/office/drawing/2014/main" id="{E002A67B-757A-EC42-81DC-C257177F2E34}"/>
              </a:ext>
            </a:extLst>
          </p:cNvPr>
          <p:cNvSpPr txBox="1">
            <a:spLocks/>
          </p:cNvSpPr>
          <p:nvPr/>
        </p:nvSpPr>
        <p:spPr>
          <a:xfrm>
            <a:off x="7914710" y="6194270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567070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710-147C-5E41-A84B-D7FBD947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B69C0-91CE-D64B-953F-9DD0D1F4D216}"/>
              </a:ext>
            </a:extLst>
          </p:cNvPr>
          <p:cNvSpPr/>
          <p:nvPr/>
        </p:nvSpPr>
        <p:spPr>
          <a:xfrm>
            <a:off x="88900" y="6444475"/>
            <a:ext cx="535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Photo credit</a:t>
            </a:r>
            <a:r>
              <a:rPr lang="en-US" sz="1200">
                <a:solidFill>
                  <a:srgbClr val="FF0000"/>
                </a:solidFill>
              </a:rPr>
              <a:t>: https://</a:t>
            </a:r>
            <a:r>
              <a:rPr lang="en-US" sz="1200" err="1">
                <a:solidFill>
                  <a:srgbClr val="FF0000"/>
                </a:solidFill>
              </a:rPr>
              <a:t>lena-voita.github.io</a:t>
            </a:r>
            <a:r>
              <a:rPr lang="en-US" sz="1200">
                <a:solidFill>
                  <a:srgbClr val="FF0000"/>
                </a:solidFill>
              </a:rPr>
              <a:t>/</a:t>
            </a:r>
            <a:r>
              <a:rPr lang="en-US" sz="1200" err="1">
                <a:solidFill>
                  <a:srgbClr val="FF0000"/>
                </a:solidFill>
              </a:rPr>
              <a:t>nlp_course</a:t>
            </a:r>
            <a:r>
              <a:rPr lang="en-US" sz="1200">
                <a:solidFill>
                  <a:srgbClr val="FF0000"/>
                </a:solidFill>
              </a:rPr>
              <a:t>/seq2seq_and_attention.html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50D6D-42F4-F543-9976-D08AE657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27" y="1030999"/>
            <a:ext cx="8153946" cy="5289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F9F37-0C9E-B344-936A-906F0D8F92BD}"/>
              </a:ext>
            </a:extLst>
          </p:cNvPr>
          <p:cNvSpPr/>
          <p:nvPr/>
        </p:nvSpPr>
        <p:spPr>
          <a:xfrm>
            <a:off x="1841500" y="204981"/>
            <a:ext cx="8750300" cy="845679"/>
          </a:xfrm>
          <a:prstGeom prst="rect">
            <a:avLst/>
          </a:prstGeom>
          <a:solidFill>
            <a:srgbClr val="FFFF00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2F9F65-22D2-F142-9485-91A8FD7F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57976"/>
            <a:ext cx="9410701" cy="625438"/>
          </a:xfrm>
        </p:spPr>
        <p:txBody>
          <a:bodyPr>
            <a:normAutofit/>
          </a:bodyPr>
          <a:lstStyle/>
          <a:p>
            <a:r>
              <a:rPr lang="en-US" sz="2000"/>
              <a:t>For convenience, here’s the Attention calculation summarized on 1 slide</a:t>
            </a:r>
          </a:p>
        </p:txBody>
      </p:sp>
    </p:spTree>
    <p:extLst>
      <p:ext uri="{BB962C8B-B14F-4D97-AF65-F5344CB8AC3E}">
        <p14:creationId xmlns:p14="http://schemas.microsoft.com/office/powerpoint/2010/main" val="1950592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710-147C-5E41-A84B-D7FBD947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B69C0-91CE-D64B-953F-9DD0D1F4D216}"/>
              </a:ext>
            </a:extLst>
          </p:cNvPr>
          <p:cNvSpPr/>
          <p:nvPr/>
        </p:nvSpPr>
        <p:spPr>
          <a:xfrm>
            <a:off x="88900" y="6444475"/>
            <a:ext cx="535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Photo credit</a:t>
            </a:r>
            <a:r>
              <a:rPr lang="en-US" sz="1200">
                <a:solidFill>
                  <a:srgbClr val="FF0000"/>
                </a:solidFill>
              </a:rPr>
              <a:t>: https://</a:t>
            </a:r>
            <a:r>
              <a:rPr lang="en-US" sz="1200" err="1">
                <a:solidFill>
                  <a:srgbClr val="FF0000"/>
                </a:solidFill>
              </a:rPr>
              <a:t>lena-voita.github.io</a:t>
            </a:r>
            <a:r>
              <a:rPr lang="en-US" sz="1200">
                <a:solidFill>
                  <a:srgbClr val="FF0000"/>
                </a:solidFill>
              </a:rPr>
              <a:t>/</a:t>
            </a:r>
            <a:r>
              <a:rPr lang="en-US" sz="1200" err="1">
                <a:solidFill>
                  <a:srgbClr val="FF0000"/>
                </a:solidFill>
              </a:rPr>
              <a:t>nlp_course</a:t>
            </a:r>
            <a:r>
              <a:rPr lang="en-US" sz="1200">
                <a:solidFill>
                  <a:srgbClr val="FF0000"/>
                </a:solidFill>
              </a:rPr>
              <a:t>/seq2seq_and_attention.html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50D6D-42F4-F543-9976-D08AE657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527" y="1030999"/>
            <a:ext cx="8153946" cy="5289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5F9F37-0C9E-B344-936A-906F0D8F92BD}"/>
              </a:ext>
            </a:extLst>
          </p:cNvPr>
          <p:cNvSpPr/>
          <p:nvPr/>
        </p:nvSpPr>
        <p:spPr>
          <a:xfrm>
            <a:off x="1841500" y="204981"/>
            <a:ext cx="8750300" cy="845679"/>
          </a:xfrm>
          <a:prstGeom prst="rect">
            <a:avLst/>
          </a:prstGeom>
          <a:solidFill>
            <a:srgbClr val="FFFF00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2F9F65-22D2-F142-9485-91A8FD7F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57976"/>
            <a:ext cx="9410701" cy="625438"/>
          </a:xfrm>
        </p:spPr>
        <p:txBody>
          <a:bodyPr>
            <a:normAutofit/>
          </a:bodyPr>
          <a:lstStyle/>
          <a:p>
            <a:r>
              <a:rPr lang="en-US" sz="2000"/>
              <a:t>For convenience, here’s the Attention calculation summarized on 1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9F6F4A-ABB1-9344-9E25-8739680DED0D}"/>
              </a:ext>
            </a:extLst>
          </p:cNvPr>
          <p:cNvSpPr/>
          <p:nvPr/>
        </p:nvSpPr>
        <p:spPr>
          <a:xfrm>
            <a:off x="1474049" y="4724400"/>
            <a:ext cx="9243902" cy="1720074"/>
          </a:xfrm>
          <a:prstGeom prst="rect">
            <a:avLst/>
          </a:prstGeom>
          <a:solidFill>
            <a:schemeClr val="lt1">
              <a:alpha val="7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8F329F-FAE1-9848-A2BE-9EE70E23727F}"/>
              </a:ext>
            </a:extLst>
          </p:cNvPr>
          <p:cNvSpPr/>
          <p:nvPr/>
        </p:nvSpPr>
        <p:spPr>
          <a:xfrm>
            <a:off x="2057400" y="1147616"/>
            <a:ext cx="9243902" cy="2522684"/>
          </a:xfrm>
          <a:prstGeom prst="rect">
            <a:avLst/>
          </a:prstGeom>
          <a:solidFill>
            <a:schemeClr val="lt1">
              <a:alpha val="7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9">
            <a:extLst>
              <a:ext uri="{FF2B5EF4-FFF2-40B4-BE49-F238E27FC236}">
                <a16:creationId xmlns:a16="http://schemas.microsoft.com/office/drawing/2014/main" id="{1FADFEA0-B911-6B4F-A4A6-159FA543195E}"/>
              </a:ext>
            </a:extLst>
          </p:cNvPr>
          <p:cNvSpPr/>
          <p:nvPr/>
        </p:nvSpPr>
        <p:spPr>
          <a:xfrm flipH="1">
            <a:off x="3371988" y="1828799"/>
            <a:ext cx="7607299" cy="2522683"/>
          </a:xfrm>
          <a:custGeom>
            <a:avLst/>
            <a:gdLst>
              <a:gd name="connsiteX0" fmla="*/ 0 w 3327399"/>
              <a:gd name="connsiteY0" fmla="*/ 0 h 5930349"/>
              <a:gd name="connsiteX1" fmla="*/ 554567 w 3327399"/>
              <a:gd name="connsiteY1" fmla="*/ 0 h 5930349"/>
              <a:gd name="connsiteX2" fmla="*/ 554567 w 3327399"/>
              <a:gd name="connsiteY2" fmla="*/ 0 h 5930349"/>
              <a:gd name="connsiteX3" fmla="*/ 1386416 w 3327399"/>
              <a:gd name="connsiteY3" fmla="*/ 0 h 5930349"/>
              <a:gd name="connsiteX4" fmla="*/ 3327399 w 3327399"/>
              <a:gd name="connsiteY4" fmla="*/ 0 h 5930349"/>
              <a:gd name="connsiteX5" fmla="*/ 3327399 w 3327399"/>
              <a:gd name="connsiteY5" fmla="*/ 3459370 h 5930349"/>
              <a:gd name="connsiteX6" fmla="*/ 3327399 w 3327399"/>
              <a:gd name="connsiteY6" fmla="*/ 3459370 h 5930349"/>
              <a:gd name="connsiteX7" fmla="*/ 3327399 w 3327399"/>
              <a:gd name="connsiteY7" fmla="*/ 4941958 h 5930349"/>
              <a:gd name="connsiteX8" fmla="*/ 3327399 w 3327399"/>
              <a:gd name="connsiteY8" fmla="*/ 5930349 h 5930349"/>
              <a:gd name="connsiteX9" fmla="*/ 1386416 w 3327399"/>
              <a:gd name="connsiteY9" fmla="*/ 5930349 h 5930349"/>
              <a:gd name="connsiteX10" fmla="*/ 325553 w 3327399"/>
              <a:gd name="connsiteY10" fmla="*/ 6612636 h 5930349"/>
              <a:gd name="connsiteX11" fmla="*/ 554567 w 3327399"/>
              <a:gd name="connsiteY11" fmla="*/ 5930349 h 5930349"/>
              <a:gd name="connsiteX12" fmla="*/ 0 w 3327399"/>
              <a:gd name="connsiteY12" fmla="*/ 5930349 h 5930349"/>
              <a:gd name="connsiteX13" fmla="*/ 0 w 3327399"/>
              <a:gd name="connsiteY13" fmla="*/ 4941958 h 5930349"/>
              <a:gd name="connsiteX14" fmla="*/ 0 w 3327399"/>
              <a:gd name="connsiteY14" fmla="*/ 3459370 h 5930349"/>
              <a:gd name="connsiteX15" fmla="*/ 0 w 3327399"/>
              <a:gd name="connsiteY15" fmla="*/ 3459370 h 5930349"/>
              <a:gd name="connsiteX16" fmla="*/ 0 w 3327399"/>
              <a:gd name="connsiteY16" fmla="*/ 0 h 5930349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1386416 w 3327399"/>
              <a:gd name="connsiteY9" fmla="*/ 5930349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667959 w 3327399"/>
              <a:gd name="connsiteY9" fmla="*/ 5930349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12636"/>
              <a:gd name="connsiteX1" fmla="*/ 554567 w 3327399"/>
              <a:gd name="connsiteY1" fmla="*/ 0 h 6612636"/>
              <a:gd name="connsiteX2" fmla="*/ 554567 w 3327399"/>
              <a:gd name="connsiteY2" fmla="*/ 0 h 6612636"/>
              <a:gd name="connsiteX3" fmla="*/ 1386416 w 3327399"/>
              <a:gd name="connsiteY3" fmla="*/ 0 h 6612636"/>
              <a:gd name="connsiteX4" fmla="*/ 3327399 w 3327399"/>
              <a:gd name="connsiteY4" fmla="*/ 0 h 6612636"/>
              <a:gd name="connsiteX5" fmla="*/ 3327399 w 3327399"/>
              <a:gd name="connsiteY5" fmla="*/ 3459370 h 6612636"/>
              <a:gd name="connsiteX6" fmla="*/ 3327399 w 3327399"/>
              <a:gd name="connsiteY6" fmla="*/ 3459370 h 6612636"/>
              <a:gd name="connsiteX7" fmla="*/ 3327399 w 3327399"/>
              <a:gd name="connsiteY7" fmla="*/ 4941958 h 6612636"/>
              <a:gd name="connsiteX8" fmla="*/ 3327399 w 3327399"/>
              <a:gd name="connsiteY8" fmla="*/ 5930349 h 6612636"/>
              <a:gd name="connsiteX9" fmla="*/ 1672035 w 3327399"/>
              <a:gd name="connsiteY9" fmla="*/ 5911868 h 6612636"/>
              <a:gd name="connsiteX10" fmla="*/ 325553 w 3327399"/>
              <a:gd name="connsiteY10" fmla="*/ 6612636 h 6612636"/>
              <a:gd name="connsiteX11" fmla="*/ 227995 w 3327399"/>
              <a:gd name="connsiteY11" fmla="*/ 5930349 h 6612636"/>
              <a:gd name="connsiteX12" fmla="*/ 0 w 3327399"/>
              <a:gd name="connsiteY12" fmla="*/ 5930349 h 6612636"/>
              <a:gd name="connsiteX13" fmla="*/ 0 w 3327399"/>
              <a:gd name="connsiteY13" fmla="*/ 4941958 h 6612636"/>
              <a:gd name="connsiteX14" fmla="*/ 0 w 3327399"/>
              <a:gd name="connsiteY14" fmla="*/ 3459370 h 6612636"/>
              <a:gd name="connsiteX15" fmla="*/ 0 w 3327399"/>
              <a:gd name="connsiteY15" fmla="*/ 3459370 h 6612636"/>
              <a:gd name="connsiteX16" fmla="*/ 0 w 3327399"/>
              <a:gd name="connsiteY16" fmla="*/ 0 h 6612636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33629 w 3327399"/>
              <a:gd name="connsiteY10" fmla="*/ 6686564 h 6686564"/>
              <a:gd name="connsiteX11" fmla="*/ 227995 w 3327399"/>
              <a:gd name="connsiteY11" fmla="*/ 5930349 h 6686564"/>
              <a:gd name="connsiteX12" fmla="*/ 0 w 3327399"/>
              <a:gd name="connsiteY12" fmla="*/ 5930349 h 6686564"/>
              <a:gd name="connsiteX13" fmla="*/ 0 w 3327399"/>
              <a:gd name="connsiteY13" fmla="*/ 4941958 h 6686564"/>
              <a:gd name="connsiteX14" fmla="*/ 0 w 3327399"/>
              <a:gd name="connsiteY14" fmla="*/ 3459370 h 6686564"/>
              <a:gd name="connsiteX15" fmla="*/ 0 w 3327399"/>
              <a:gd name="connsiteY15" fmla="*/ 3459370 h 6686564"/>
              <a:gd name="connsiteX16" fmla="*/ 0 w 3327399"/>
              <a:gd name="connsiteY16" fmla="*/ 0 h 6686564"/>
              <a:gd name="connsiteX0" fmla="*/ 0 w 3327399"/>
              <a:gd name="connsiteY0" fmla="*/ 0 h 5930350"/>
              <a:gd name="connsiteX1" fmla="*/ 554567 w 3327399"/>
              <a:gd name="connsiteY1" fmla="*/ 0 h 5930350"/>
              <a:gd name="connsiteX2" fmla="*/ 554567 w 3327399"/>
              <a:gd name="connsiteY2" fmla="*/ 0 h 5930350"/>
              <a:gd name="connsiteX3" fmla="*/ 1386416 w 3327399"/>
              <a:gd name="connsiteY3" fmla="*/ 0 h 5930350"/>
              <a:gd name="connsiteX4" fmla="*/ 3327399 w 3327399"/>
              <a:gd name="connsiteY4" fmla="*/ 0 h 5930350"/>
              <a:gd name="connsiteX5" fmla="*/ 3327399 w 3327399"/>
              <a:gd name="connsiteY5" fmla="*/ 3459370 h 5930350"/>
              <a:gd name="connsiteX6" fmla="*/ 3327399 w 3327399"/>
              <a:gd name="connsiteY6" fmla="*/ 3459370 h 5930350"/>
              <a:gd name="connsiteX7" fmla="*/ 3327399 w 3327399"/>
              <a:gd name="connsiteY7" fmla="*/ 4941958 h 5930350"/>
              <a:gd name="connsiteX8" fmla="*/ 3327399 w 3327399"/>
              <a:gd name="connsiteY8" fmla="*/ 5930349 h 5930350"/>
              <a:gd name="connsiteX9" fmla="*/ 1672035 w 3327399"/>
              <a:gd name="connsiteY9" fmla="*/ 5911868 h 5930350"/>
              <a:gd name="connsiteX10" fmla="*/ 1225621 w 3327399"/>
              <a:gd name="connsiteY10" fmla="*/ 5910327 h 5930350"/>
              <a:gd name="connsiteX11" fmla="*/ 227995 w 3327399"/>
              <a:gd name="connsiteY11" fmla="*/ 5930349 h 5930350"/>
              <a:gd name="connsiteX12" fmla="*/ 0 w 3327399"/>
              <a:gd name="connsiteY12" fmla="*/ 5930349 h 5930350"/>
              <a:gd name="connsiteX13" fmla="*/ 0 w 3327399"/>
              <a:gd name="connsiteY13" fmla="*/ 4941958 h 5930350"/>
              <a:gd name="connsiteX14" fmla="*/ 0 w 3327399"/>
              <a:gd name="connsiteY14" fmla="*/ 3459370 h 5930350"/>
              <a:gd name="connsiteX15" fmla="*/ 0 w 3327399"/>
              <a:gd name="connsiteY15" fmla="*/ 3459370 h 5930350"/>
              <a:gd name="connsiteX16" fmla="*/ 0 w 3327399"/>
              <a:gd name="connsiteY16" fmla="*/ 0 h 5930350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227995 w 3327399"/>
              <a:gd name="connsiteY11" fmla="*/ 5930349 h 6686564"/>
              <a:gd name="connsiteX12" fmla="*/ 0 w 3327399"/>
              <a:gd name="connsiteY12" fmla="*/ 5930349 h 6686564"/>
              <a:gd name="connsiteX13" fmla="*/ 0 w 3327399"/>
              <a:gd name="connsiteY13" fmla="*/ 4941958 h 6686564"/>
              <a:gd name="connsiteX14" fmla="*/ 0 w 3327399"/>
              <a:gd name="connsiteY14" fmla="*/ 3459370 h 6686564"/>
              <a:gd name="connsiteX15" fmla="*/ 0 w 3327399"/>
              <a:gd name="connsiteY15" fmla="*/ 3459370 h 6686564"/>
              <a:gd name="connsiteX16" fmla="*/ 0 w 3327399"/>
              <a:gd name="connsiteY16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1223239 w 3327399"/>
              <a:gd name="connsiteY11" fmla="*/ 6651981 h 6686564"/>
              <a:gd name="connsiteX12" fmla="*/ 227995 w 3327399"/>
              <a:gd name="connsiteY12" fmla="*/ 5930349 h 6686564"/>
              <a:gd name="connsiteX13" fmla="*/ 0 w 3327399"/>
              <a:gd name="connsiteY13" fmla="*/ 5930349 h 6686564"/>
              <a:gd name="connsiteX14" fmla="*/ 0 w 3327399"/>
              <a:gd name="connsiteY14" fmla="*/ 4941958 h 6686564"/>
              <a:gd name="connsiteX15" fmla="*/ 0 w 3327399"/>
              <a:gd name="connsiteY15" fmla="*/ 3459370 h 6686564"/>
              <a:gd name="connsiteX16" fmla="*/ 0 w 3327399"/>
              <a:gd name="connsiteY16" fmla="*/ 3459370 h 6686564"/>
              <a:gd name="connsiteX17" fmla="*/ 0 w 3327399"/>
              <a:gd name="connsiteY17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229621 w 3327399"/>
              <a:gd name="connsiteY10" fmla="*/ 6686564 h 6686564"/>
              <a:gd name="connsiteX11" fmla="*/ 1223239 w 3327399"/>
              <a:gd name="connsiteY11" fmla="*/ 6651981 h 6686564"/>
              <a:gd name="connsiteX12" fmla="*/ 767205 w 3327399"/>
              <a:gd name="connsiteY12" fmla="*/ 6300826 h 6686564"/>
              <a:gd name="connsiteX13" fmla="*/ 227995 w 3327399"/>
              <a:gd name="connsiteY13" fmla="*/ 5930349 h 6686564"/>
              <a:gd name="connsiteX14" fmla="*/ 0 w 3327399"/>
              <a:gd name="connsiteY14" fmla="*/ 5930349 h 6686564"/>
              <a:gd name="connsiteX15" fmla="*/ 0 w 3327399"/>
              <a:gd name="connsiteY15" fmla="*/ 4941958 h 6686564"/>
              <a:gd name="connsiteX16" fmla="*/ 0 w 3327399"/>
              <a:gd name="connsiteY16" fmla="*/ 3459370 h 6686564"/>
              <a:gd name="connsiteX17" fmla="*/ 0 w 3327399"/>
              <a:gd name="connsiteY17" fmla="*/ 3459370 h 6686564"/>
              <a:gd name="connsiteX18" fmla="*/ 0 w 3327399"/>
              <a:gd name="connsiteY18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451257 w 3327399"/>
              <a:gd name="connsiteY10" fmla="*/ 6319309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95253 w 3327399"/>
              <a:gd name="connsiteY10" fmla="*/ 6023600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79252 w 3327399"/>
              <a:gd name="connsiteY10" fmla="*/ 5894227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767205 w 3327399"/>
              <a:gd name="connsiteY13" fmla="*/ 6300826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379252 w 3327399"/>
              <a:gd name="connsiteY10" fmla="*/ 5894227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1672035 w 3327399"/>
              <a:gd name="connsiteY9" fmla="*/ 5911868 h 6686564"/>
              <a:gd name="connsiteX10" fmla="*/ 1500284 w 3327399"/>
              <a:gd name="connsiteY10" fmla="*/ 585726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1500284 w 3327399"/>
              <a:gd name="connsiteY10" fmla="*/ 585726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2775780 w 3327399"/>
              <a:gd name="connsiteY10" fmla="*/ 5968154 h 6686564"/>
              <a:gd name="connsiteX11" fmla="*/ 1229621 w 3327399"/>
              <a:gd name="connsiteY11" fmla="*/ 6686564 h 6686564"/>
              <a:gd name="connsiteX12" fmla="*/ 1223239 w 3327399"/>
              <a:gd name="connsiteY12" fmla="*/ 6651981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686564"/>
              <a:gd name="connsiteX1" fmla="*/ 554567 w 3327399"/>
              <a:gd name="connsiteY1" fmla="*/ 0 h 6686564"/>
              <a:gd name="connsiteX2" fmla="*/ 554567 w 3327399"/>
              <a:gd name="connsiteY2" fmla="*/ 0 h 6686564"/>
              <a:gd name="connsiteX3" fmla="*/ 1386416 w 3327399"/>
              <a:gd name="connsiteY3" fmla="*/ 0 h 6686564"/>
              <a:gd name="connsiteX4" fmla="*/ 3327399 w 3327399"/>
              <a:gd name="connsiteY4" fmla="*/ 0 h 6686564"/>
              <a:gd name="connsiteX5" fmla="*/ 3327399 w 3327399"/>
              <a:gd name="connsiteY5" fmla="*/ 3459370 h 6686564"/>
              <a:gd name="connsiteX6" fmla="*/ 3327399 w 3327399"/>
              <a:gd name="connsiteY6" fmla="*/ 3459370 h 6686564"/>
              <a:gd name="connsiteX7" fmla="*/ 3327399 w 3327399"/>
              <a:gd name="connsiteY7" fmla="*/ 4941958 h 6686564"/>
              <a:gd name="connsiteX8" fmla="*/ 3327399 w 3327399"/>
              <a:gd name="connsiteY8" fmla="*/ 5930349 h 6686564"/>
              <a:gd name="connsiteX9" fmla="*/ 3003392 w 3327399"/>
              <a:gd name="connsiteY9" fmla="*/ 5967313 h 6686564"/>
              <a:gd name="connsiteX10" fmla="*/ 2775780 w 3327399"/>
              <a:gd name="connsiteY10" fmla="*/ 5968154 h 6686564"/>
              <a:gd name="connsiteX11" fmla="*/ 1229621 w 3327399"/>
              <a:gd name="connsiteY11" fmla="*/ 6686564 h 6686564"/>
              <a:gd name="connsiteX12" fmla="*/ 1986674 w 3327399"/>
              <a:gd name="connsiteY12" fmla="*/ 5968155 h 6686564"/>
              <a:gd name="connsiteX13" fmla="*/ 1103230 w 3327399"/>
              <a:gd name="connsiteY13" fmla="*/ 5931190 h 6686564"/>
              <a:gd name="connsiteX14" fmla="*/ 227995 w 3327399"/>
              <a:gd name="connsiteY14" fmla="*/ 5930349 h 6686564"/>
              <a:gd name="connsiteX15" fmla="*/ 0 w 3327399"/>
              <a:gd name="connsiteY15" fmla="*/ 5930349 h 6686564"/>
              <a:gd name="connsiteX16" fmla="*/ 0 w 3327399"/>
              <a:gd name="connsiteY16" fmla="*/ 4941958 h 6686564"/>
              <a:gd name="connsiteX17" fmla="*/ 0 w 3327399"/>
              <a:gd name="connsiteY17" fmla="*/ 3459370 h 6686564"/>
              <a:gd name="connsiteX18" fmla="*/ 0 w 3327399"/>
              <a:gd name="connsiteY18" fmla="*/ 3459370 h 6686564"/>
              <a:gd name="connsiteX19" fmla="*/ 0 w 3327399"/>
              <a:gd name="connsiteY19" fmla="*/ 0 h 6686564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03392 w 3327399"/>
              <a:gd name="connsiteY9" fmla="*/ 5967313 h 6353890"/>
              <a:gd name="connsiteX10" fmla="*/ 2775780 w 3327399"/>
              <a:gd name="connsiteY10" fmla="*/ 5968154 h 6353890"/>
              <a:gd name="connsiteX11" fmla="*/ 2481841 w 3327399"/>
              <a:gd name="connsiteY11" fmla="*/ 6353890 h 6353890"/>
              <a:gd name="connsiteX12" fmla="*/ 1986674 w 3327399"/>
              <a:gd name="connsiteY12" fmla="*/ 5968155 h 6353890"/>
              <a:gd name="connsiteX13" fmla="*/ 1103230 w 3327399"/>
              <a:gd name="connsiteY13" fmla="*/ 5931190 h 6353890"/>
              <a:gd name="connsiteX14" fmla="*/ 227995 w 3327399"/>
              <a:gd name="connsiteY14" fmla="*/ 5930349 h 6353890"/>
              <a:gd name="connsiteX15" fmla="*/ 0 w 3327399"/>
              <a:gd name="connsiteY15" fmla="*/ 5930349 h 6353890"/>
              <a:gd name="connsiteX16" fmla="*/ 0 w 3327399"/>
              <a:gd name="connsiteY16" fmla="*/ 4941958 h 6353890"/>
              <a:gd name="connsiteX17" fmla="*/ 0 w 3327399"/>
              <a:gd name="connsiteY17" fmla="*/ 3459370 h 6353890"/>
              <a:gd name="connsiteX18" fmla="*/ 0 w 3327399"/>
              <a:gd name="connsiteY18" fmla="*/ 3459370 h 6353890"/>
              <a:gd name="connsiteX19" fmla="*/ 0 w 3327399"/>
              <a:gd name="connsiteY19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03392 w 3327399"/>
              <a:gd name="connsiteY9" fmla="*/ 5967313 h 6353890"/>
              <a:gd name="connsiteX10" fmla="*/ 2775780 w 3327399"/>
              <a:gd name="connsiteY10" fmla="*/ 5968154 h 6353890"/>
              <a:gd name="connsiteX11" fmla="*/ 2481841 w 3327399"/>
              <a:gd name="connsiteY11" fmla="*/ 6353890 h 6353890"/>
              <a:gd name="connsiteX12" fmla="*/ 2400978 w 3327399"/>
              <a:gd name="connsiteY12" fmla="*/ 5931192 h 6353890"/>
              <a:gd name="connsiteX13" fmla="*/ 1103230 w 3327399"/>
              <a:gd name="connsiteY13" fmla="*/ 5931190 h 6353890"/>
              <a:gd name="connsiteX14" fmla="*/ 227995 w 3327399"/>
              <a:gd name="connsiteY14" fmla="*/ 5930349 h 6353890"/>
              <a:gd name="connsiteX15" fmla="*/ 0 w 3327399"/>
              <a:gd name="connsiteY15" fmla="*/ 5930349 h 6353890"/>
              <a:gd name="connsiteX16" fmla="*/ 0 w 3327399"/>
              <a:gd name="connsiteY16" fmla="*/ 4941958 h 6353890"/>
              <a:gd name="connsiteX17" fmla="*/ 0 w 3327399"/>
              <a:gd name="connsiteY17" fmla="*/ 3459370 h 6353890"/>
              <a:gd name="connsiteX18" fmla="*/ 0 w 3327399"/>
              <a:gd name="connsiteY18" fmla="*/ 3459370 h 6353890"/>
              <a:gd name="connsiteX19" fmla="*/ 0 w 3327399"/>
              <a:gd name="connsiteY19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2775780 w 3327399"/>
              <a:gd name="connsiteY9" fmla="*/ 5968154 h 6353890"/>
              <a:gd name="connsiteX10" fmla="*/ 2481841 w 3327399"/>
              <a:gd name="connsiteY10" fmla="*/ 6353890 h 6353890"/>
              <a:gd name="connsiteX11" fmla="*/ 2400978 w 3327399"/>
              <a:gd name="connsiteY11" fmla="*/ 5931192 h 6353890"/>
              <a:gd name="connsiteX12" fmla="*/ 1103230 w 3327399"/>
              <a:gd name="connsiteY12" fmla="*/ 5931190 h 6353890"/>
              <a:gd name="connsiteX13" fmla="*/ 227995 w 3327399"/>
              <a:gd name="connsiteY13" fmla="*/ 5930349 h 6353890"/>
              <a:gd name="connsiteX14" fmla="*/ 0 w 3327399"/>
              <a:gd name="connsiteY14" fmla="*/ 5930349 h 6353890"/>
              <a:gd name="connsiteX15" fmla="*/ 0 w 3327399"/>
              <a:gd name="connsiteY15" fmla="*/ 4941958 h 6353890"/>
              <a:gd name="connsiteX16" fmla="*/ 0 w 3327399"/>
              <a:gd name="connsiteY16" fmla="*/ 3459370 h 6353890"/>
              <a:gd name="connsiteX17" fmla="*/ 0 w 3327399"/>
              <a:gd name="connsiteY17" fmla="*/ 3459370 h 6353890"/>
              <a:gd name="connsiteX18" fmla="*/ 0 w 3327399"/>
              <a:gd name="connsiteY18" fmla="*/ 0 h 6353890"/>
              <a:gd name="connsiteX0" fmla="*/ 0 w 3327399"/>
              <a:gd name="connsiteY0" fmla="*/ 0 h 6353890"/>
              <a:gd name="connsiteX1" fmla="*/ 554567 w 3327399"/>
              <a:gd name="connsiteY1" fmla="*/ 0 h 6353890"/>
              <a:gd name="connsiteX2" fmla="*/ 554567 w 3327399"/>
              <a:gd name="connsiteY2" fmla="*/ 0 h 6353890"/>
              <a:gd name="connsiteX3" fmla="*/ 1386416 w 3327399"/>
              <a:gd name="connsiteY3" fmla="*/ 0 h 6353890"/>
              <a:gd name="connsiteX4" fmla="*/ 3327399 w 3327399"/>
              <a:gd name="connsiteY4" fmla="*/ 0 h 6353890"/>
              <a:gd name="connsiteX5" fmla="*/ 3327399 w 3327399"/>
              <a:gd name="connsiteY5" fmla="*/ 3459370 h 6353890"/>
              <a:gd name="connsiteX6" fmla="*/ 3327399 w 3327399"/>
              <a:gd name="connsiteY6" fmla="*/ 3459370 h 6353890"/>
              <a:gd name="connsiteX7" fmla="*/ 3327399 w 3327399"/>
              <a:gd name="connsiteY7" fmla="*/ 4941958 h 6353890"/>
              <a:gd name="connsiteX8" fmla="*/ 3327399 w 3327399"/>
              <a:gd name="connsiteY8" fmla="*/ 5930349 h 6353890"/>
              <a:gd name="connsiteX9" fmla="*/ 3031810 w 3327399"/>
              <a:gd name="connsiteY9" fmla="*/ 5931190 h 6353890"/>
              <a:gd name="connsiteX10" fmla="*/ 2481841 w 3327399"/>
              <a:gd name="connsiteY10" fmla="*/ 6353890 h 6353890"/>
              <a:gd name="connsiteX11" fmla="*/ 2400978 w 3327399"/>
              <a:gd name="connsiteY11" fmla="*/ 5931192 h 6353890"/>
              <a:gd name="connsiteX12" fmla="*/ 1103230 w 3327399"/>
              <a:gd name="connsiteY12" fmla="*/ 5931190 h 6353890"/>
              <a:gd name="connsiteX13" fmla="*/ 227995 w 3327399"/>
              <a:gd name="connsiteY13" fmla="*/ 5930349 h 6353890"/>
              <a:gd name="connsiteX14" fmla="*/ 0 w 3327399"/>
              <a:gd name="connsiteY14" fmla="*/ 5930349 h 6353890"/>
              <a:gd name="connsiteX15" fmla="*/ 0 w 3327399"/>
              <a:gd name="connsiteY15" fmla="*/ 4941958 h 6353890"/>
              <a:gd name="connsiteX16" fmla="*/ 0 w 3327399"/>
              <a:gd name="connsiteY16" fmla="*/ 3459370 h 6353890"/>
              <a:gd name="connsiteX17" fmla="*/ 0 w 3327399"/>
              <a:gd name="connsiteY17" fmla="*/ 3459370 h 6353890"/>
              <a:gd name="connsiteX18" fmla="*/ 0 w 3327399"/>
              <a:gd name="connsiteY18" fmla="*/ 0 h 6353890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400978 w 3327399"/>
              <a:gd name="connsiteY11" fmla="*/ 5931192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801316 w 3327399"/>
              <a:gd name="connsiteY11" fmla="*/ 5911281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6335408"/>
              <a:gd name="connsiteX1" fmla="*/ 554567 w 3327399"/>
              <a:gd name="connsiteY1" fmla="*/ 0 h 6335408"/>
              <a:gd name="connsiteX2" fmla="*/ 554567 w 3327399"/>
              <a:gd name="connsiteY2" fmla="*/ 0 h 6335408"/>
              <a:gd name="connsiteX3" fmla="*/ 1386416 w 3327399"/>
              <a:gd name="connsiteY3" fmla="*/ 0 h 6335408"/>
              <a:gd name="connsiteX4" fmla="*/ 3327399 w 3327399"/>
              <a:gd name="connsiteY4" fmla="*/ 0 h 6335408"/>
              <a:gd name="connsiteX5" fmla="*/ 3327399 w 3327399"/>
              <a:gd name="connsiteY5" fmla="*/ 3459370 h 6335408"/>
              <a:gd name="connsiteX6" fmla="*/ 3327399 w 3327399"/>
              <a:gd name="connsiteY6" fmla="*/ 3459370 h 6335408"/>
              <a:gd name="connsiteX7" fmla="*/ 3327399 w 3327399"/>
              <a:gd name="connsiteY7" fmla="*/ 4941958 h 6335408"/>
              <a:gd name="connsiteX8" fmla="*/ 3327399 w 3327399"/>
              <a:gd name="connsiteY8" fmla="*/ 5930349 h 6335408"/>
              <a:gd name="connsiteX9" fmla="*/ 3031810 w 3327399"/>
              <a:gd name="connsiteY9" fmla="*/ 5931190 h 6335408"/>
              <a:gd name="connsiteX10" fmla="*/ 3012522 w 3327399"/>
              <a:gd name="connsiteY10" fmla="*/ 6335408 h 6335408"/>
              <a:gd name="connsiteX11" fmla="*/ 2066335 w 3327399"/>
              <a:gd name="connsiteY11" fmla="*/ 5886194 h 6335408"/>
              <a:gd name="connsiteX12" fmla="*/ 1103230 w 3327399"/>
              <a:gd name="connsiteY12" fmla="*/ 5931190 h 6335408"/>
              <a:gd name="connsiteX13" fmla="*/ 227995 w 3327399"/>
              <a:gd name="connsiteY13" fmla="*/ 5930349 h 6335408"/>
              <a:gd name="connsiteX14" fmla="*/ 0 w 3327399"/>
              <a:gd name="connsiteY14" fmla="*/ 5930349 h 6335408"/>
              <a:gd name="connsiteX15" fmla="*/ 0 w 3327399"/>
              <a:gd name="connsiteY15" fmla="*/ 4941958 h 6335408"/>
              <a:gd name="connsiteX16" fmla="*/ 0 w 3327399"/>
              <a:gd name="connsiteY16" fmla="*/ 3459370 h 6335408"/>
              <a:gd name="connsiteX17" fmla="*/ 0 w 3327399"/>
              <a:gd name="connsiteY17" fmla="*/ 3459370 h 6335408"/>
              <a:gd name="connsiteX18" fmla="*/ 0 w 3327399"/>
              <a:gd name="connsiteY18" fmla="*/ 0 h 6335408"/>
              <a:gd name="connsiteX0" fmla="*/ 0 w 3327399"/>
              <a:gd name="connsiteY0" fmla="*/ 0 h 5931190"/>
              <a:gd name="connsiteX1" fmla="*/ 554567 w 3327399"/>
              <a:gd name="connsiteY1" fmla="*/ 0 h 5931190"/>
              <a:gd name="connsiteX2" fmla="*/ 554567 w 3327399"/>
              <a:gd name="connsiteY2" fmla="*/ 0 h 5931190"/>
              <a:gd name="connsiteX3" fmla="*/ 1386416 w 3327399"/>
              <a:gd name="connsiteY3" fmla="*/ 0 h 5931190"/>
              <a:gd name="connsiteX4" fmla="*/ 3327399 w 3327399"/>
              <a:gd name="connsiteY4" fmla="*/ 0 h 5931190"/>
              <a:gd name="connsiteX5" fmla="*/ 3327399 w 3327399"/>
              <a:gd name="connsiteY5" fmla="*/ 3459370 h 5931190"/>
              <a:gd name="connsiteX6" fmla="*/ 3327399 w 3327399"/>
              <a:gd name="connsiteY6" fmla="*/ 3459370 h 5931190"/>
              <a:gd name="connsiteX7" fmla="*/ 3327399 w 3327399"/>
              <a:gd name="connsiteY7" fmla="*/ 4941958 h 5931190"/>
              <a:gd name="connsiteX8" fmla="*/ 3327399 w 3327399"/>
              <a:gd name="connsiteY8" fmla="*/ 5930349 h 5931190"/>
              <a:gd name="connsiteX9" fmla="*/ 3031810 w 3327399"/>
              <a:gd name="connsiteY9" fmla="*/ 5931190 h 5931190"/>
              <a:gd name="connsiteX10" fmla="*/ 2418444 w 3327399"/>
              <a:gd name="connsiteY10" fmla="*/ 5908928 h 5931190"/>
              <a:gd name="connsiteX11" fmla="*/ 2066335 w 3327399"/>
              <a:gd name="connsiteY11" fmla="*/ 5886194 h 5931190"/>
              <a:gd name="connsiteX12" fmla="*/ 1103230 w 3327399"/>
              <a:gd name="connsiteY12" fmla="*/ 5931190 h 5931190"/>
              <a:gd name="connsiteX13" fmla="*/ 227995 w 3327399"/>
              <a:gd name="connsiteY13" fmla="*/ 5930349 h 5931190"/>
              <a:gd name="connsiteX14" fmla="*/ 0 w 3327399"/>
              <a:gd name="connsiteY14" fmla="*/ 5930349 h 5931190"/>
              <a:gd name="connsiteX15" fmla="*/ 0 w 3327399"/>
              <a:gd name="connsiteY15" fmla="*/ 4941958 h 5931190"/>
              <a:gd name="connsiteX16" fmla="*/ 0 w 3327399"/>
              <a:gd name="connsiteY16" fmla="*/ 3459370 h 5931190"/>
              <a:gd name="connsiteX17" fmla="*/ 0 w 3327399"/>
              <a:gd name="connsiteY17" fmla="*/ 3459370 h 5931190"/>
              <a:gd name="connsiteX18" fmla="*/ 0 w 3327399"/>
              <a:gd name="connsiteY18" fmla="*/ 0 h 5931190"/>
              <a:gd name="connsiteX0" fmla="*/ 0 w 3327399"/>
              <a:gd name="connsiteY0" fmla="*/ 0 h 5931190"/>
              <a:gd name="connsiteX1" fmla="*/ 554567 w 3327399"/>
              <a:gd name="connsiteY1" fmla="*/ 0 h 5931190"/>
              <a:gd name="connsiteX2" fmla="*/ 554567 w 3327399"/>
              <a:gd name="connsiteY2" fmla="*/ 0 h 5931190"/>
              <a:gd name="connsiteX3" fmla="*/ 1386416 w 3327399"/>
              <a:gd name="connsiteY3" fmla="*/ 0 h 5931190"/>
              <a:gd name="connsiteX4" fmla="*/ 3327399 w 3327399"/>
              <a:gd name="connsiteY4" fmla="*/ 0 h 5931190"/>
              <a:gd name="connsiteX5" fmla="*/ 3327399 w 3327399"/>
              <a:gd name="connsiteY5" fmla="*/ 3459370 h 5931190"/>
              <a:gd name="connsiteX6" fmla="*/ 3327399 w 3327399"/>
              <a:gd name="connsiteY6" fmla="*/ 3459370 h 5931190"/>
              <a:gd name="connsiteX7" fmla="*/ 3327399 w 3327399"/>
              <a:gd name="connsiteY7" fmla="*/ 4941958 h 5931190"/>
              <a:gd name="connsiteX8" fmla="*/ 3327399 w 3327399"/>
              <a:gd name="connsiteY8" fmla="*/ 5930349 h 5931190"/>
              <a:gd name="connsiteX9" fmla="*/ 2559594 w 3327399"/>
              <a:gd name="connsiteY9" fmla="*/ 5906103 h 5931190"/>
              <a:gd name="connsiteX10" fmla="*/ 2418444 w 3327399"/>
              <a:gd name="connsiteY10" fmla="*/ 5908928 h 5931190"/>
              <a:gd name="connsiteX11" fmla="*/ 2066335 w 3327399"/>
              <a:gd name="connsiteY11" fmla="*/ 5886194 h 5931190"/>
              <a:gd name="connsiteX12" fmla="*/ 1103230 w 3327399"/>
              <a:gd name="connsiteY12" fmla="*/ 5931190 h 5931190"/>
              <a:gd name="connsiteX13" fmla="*/ 227995 w 3327399"/>
              <a:gd name="connsiteY13" fmla="*/ 5930349 h 5931190"/>
              <a:gd name="connsiteX14" fmla="*/ 0 w 3327399"/>
              <a:gd name="connsiteY14" fmla="*/ 5930349 h 5931190"/>
              <a:gd name="connsiteX15" fmla="*/ 0 w 3327399"/>
              <a:gd name="connsiteY15" fmla="*/ 4941958 h 5931190"/>
              <a:gd name="connsiteX16" fmla="*/ 0 w 3327399"/>
              <a:gd name="connsiteY16" fmla="*/ 3459370 h 5931190"/>
              <a:gd name="connsiteX17" fmla="*/ 0 w 3327399"/>
              <a:gd name="connsiteY17" fmla="*/ 3459370 h 5931190"/>
              <a:gd name="connsiteX18" fmla="*/ 0 w 3327399"/>
              <a:gd name="connsiteY18" fmla="*/ 0 h 5931190"/>
              <a:gd name="connsiteX0" fmla="*/ 0 w 3327399"/>
              <a:gd name="connsiteY0" fmla="*/ 0 h 6736798"/>
              <a:gd name="connsiteX1" fmla="*/ 554567 w 3327399"/>
              <a:gd name="connsiteY1" fmla="*/ 0 h 6736798"/>
              <a:gd name="connsiteX2" fmla="*/ 554567 w 3327399"/>
              <a:gd name="connsiteY2" fmla="*/ 0 h 6736798"/>
              <a:gd name="connsiteX3" fmla="*/ 1386416 w 3327399"/>
              <a:gd name="connsiteY3" fmla="*/ 0 h 6736798"/>
              <a:gd name="connsiteX4" fmla="*/ 3327399 w 3327399"/>
              <a:gd name="connsiteY4" fmla="*/ 0 h 6736798"/>
              <a:gd name="connsiteX5" fmla="*/ 3327399 w 3327399"/>
              <a:gd name="connsiteY5" fmla="*/ 3459370 h 6736798"/>
              <a:gd name="connsiteX6" fmla="*/ 3327399 w 3327399"/>
              <a:gd name="connsiteY6" fmla="*/ 3459370 h 6736798"/>
              <a:gd name="connsiteX7" fmla="*/ 3327399 w 3327399"/>
              <a:gd name="connsiteY7" fmla="*/ 4941958 h 6736798"/>
              <a:gd name="connsiteX8" fmla="*/ 3327399 w 3327399"/>
              <a:gd name="connsiteY8" fmla="*/ 5930349 h 6736798"/>
              <a:gd name="connsiteX9" fmla="*/ 2559594 w 3327399"/>
              <a:gd name="connsiteY9" fmla="*/ 5906103 h 6736798"/>
              <a:gd name="connsiteX10" fmla="*/ 2365129 w 3327399"/>
              <a:gd name="connsiteY10" fmla="*/ 6736798 h 6736798"/>
              <a:gd name="connsiteX11" fmla="*/ 2066335 w 3327399"/>
              <a:gd name="connsiteY11" fmla="*/ 5886194 h 6736798"/>
              <a:gd name="connsiteX12" fmla="*/ 1103230 w 3327399"/>
              <a:gd name="connsiteY12" fmla="*/ 5931190 h 6736798"/>
              <a:gd name="connsiteX13" fmla="*/ 227995 w 3327399"/>
              <a:gd name="connsiteY13" fmla="*/ 5930349 h 6736798"/>
              <a:gd name="connsiteX14" fmla="*/ 0 w 3327399"/>
              <a:gd name="connsiteY14" fmla="*/ 5930349 h 6736798"/>
              <a:gd name="connsiteX15" fmla="*/ 0 w 3327399"/>
              <a:gd name="connsiteY15" fmla="*/ 4941958 h 6736798"/>
              <a:gd name="connsiteX16" fmla="*/ 0 w 3327399"/>
              <a:gd name="connsiteY16" fmla="*/ 3459370 h 6736798"/>
              <a:gd name="connsiteX17" fmla="*/ 0 w 3327399"/>
              <a:gd name="connsiteY17" fmla="*/ 3459370 h 6736798"/>
              <a:gd name="connsiteX18" fmla="*/ 0 w 3327399"/>
              <a:gd name="connsiteY18" fmla="*/ 0 h 6736798"/>
              <a:gd name="connsiteX0" fmla="*/ 0 w 3327399"/>
              <a:gd name="connsiteY0" fmla="*/ 0 h 6736798"/>
              <a:gd name="connsiteX1" fmla="*/ 554567 w 3327399"/>
              <a:gd name="connsiteY1" fmla="*/ 0 h 6736798"/>
              <a:gd name="connsiteX2" fmla="*/ 554567 w 3327399"/>
              <a:gd name="connsiteY2" fmla="*/ 0 h 6736798"/>
              <a:gd name="connsiteX3" fmla="*/ 1386416 w 3327399"/>
              <a:gd name="connsiteY3" fmla="*/ 0 h 6736798"/>
              <a:gd name="connsiteX4" fmla="*/ 3327399 w 3327399"/>
              <a:gd name="connsiteY4" fmla="*/ 0 h 6736798"/>
              <a:gd name="connsiteX5" fmla="*/ 3327399 w 3327399"/>
              <a:gd name="connsiteY5" fmla="*/ 3459370 h 6736798"/>
              <a:gd name="connsiteX6" fmla="*/ 3327399 w 3327399"/>
              <a:gd name="connsiteY6" fmla="*/ 3459370 h 6736798"/>
              <a:gd name="connsiteX7" fmla="*/ 3327399 w 3327399"/>
              <a:gd name="connsiteY7" fmla="*/ 4941958 h 6736798"/>
              <a:gd name="connsiteX8" fmla="*/ 3327399 w 3327399"/>
              <a:gd name="connsiteY8" fmla="*/ 5930349 h 6736798"/>
              <a:gd name="connsiteX9" fmla="*/ 2559594 w 3327399"/>
              <a:gd name="connsiteY9" fmla="*/ 5906103 h 6736798"/>
              <a:gd name="connsiteX10" fmla="*/ 2365129 w 3327399"/>
              <a:gd name="connsiteY10" fmla="*/ 6736798 h 6736798"/>
              <a:gd name="connsiteX11" fmla="*/ 2275786 w 3327399"/>
              <a:gd name="connsiteY11" fmla="*/ 5961453 h 6736798"/>
              <a:gd name="connsiteX12" fmla="*/ 1103230 w 3327399"/>
              <a:gd name="connsiteY12" fmla="*/ 5931190 h 6736798"/>
              <a:gd name="connsiteX13" fmla="*/ 227995 w 3327399"/>
              <a:gd name="connsiteY13" fmla="*/ 5930349 h 6736798"/>
              <a:gd name="connsiteX14" fmla="*/ 0 w 3327399"/>
              <a:gd name="connsiteY14" fmla="*/ 5930349 h 6736798"/>
              <a:gd name="connsiteX15" fmla="*/ 0 w 3327399"/>
              <a:gd name="connsiteY15" fmla="*/ 4941958 h 6736798"/>
              <a:gd name="connsiteX16" fmla="*/ 0 w 3327399"/>
              <a:gd name="connsiteY16" fmla="*/ 3459370 h 6736798"/>
              <a:gd name="connsiteX17" fmla="*/ 0 w 3327399"/>
              <a:gd name="connsiteY17" fmla="*/ 3459370 h 6736798"/>
              <a:gd name="connsiteX18" fmla="*/ 0 w 3327399"/>
              <a:gd name="connsiteY18" fmla="*/ 0 h 6736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27399" h="6736798">
                <a:moveTo>
                  <a:pt x="0" y="0"/>
                </a:moveTo>
                <a:lnTo>
                  <a:pt x="554567" y="0"/>
                </a:lnTo>
                <a:lnTo>
                  <a:pt x="554567" y="0"/>
                </a:lnTo>
                <a:lnTo>
                  <a:pt x="1386416" y="0"/>
                </a:lnTo>
                <a:lnTo>
                  <a:pt x="3327399" y="0"/>
                </a:lnTo>
                <a:lnTo>
                  <a:pt x="3327399" y="3459370"/>
                </a:lnTo>
                <a:lnTo>
                  <a:pt x="3327399" y="3459370"/>
                </a:lnTo>
                <a:lnTo>
                  <a:pt x="3327399" y="4941958"/>
                </a:lnTo>
                <a:lnTo>
                  <a:pt x="3327399" y="5930349"/>
                </a:lnTo>
                <a:lnTo>
                  <a:pt x="2559594" y="5906103"/>
                </a:lnTo>
                <a:lnTo>
                  <a:pt x="2365129" y="6736798"/>
                </a:lnTo>
                <a:lnTo>
                  <a:pt x="2275786" y="5961453"/>
                </a:lnTo>
                <a:lnTo>
                  <a:pt x="1103230" y="5931190"/>
                </a:lnTo>
                <a:lnTo>
                  <a:pt x="227995" y="5930349"/>
                </a:lnTo>
                <a:lnTo>
                  <a:pt x="0" y="5930349"/>
                </a:lnTo>
                <a:lnTo>
                  <a:pt x="0" y="4941958"/>
                </a:lnTo>
                <a:lnTo>
                  <a:pt x="0" y="3459370"/>
                </a:lnTo>
                <a:lnTo>
                  <a:pt x="0" y="345937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826CEE-380D-3543-8923-79554A3B1A41}"/>
              </a:ext>
            </a:extLst>
          </p:cNvPr>
          <p:cNvSpPr txBox="1">
            <a:spLocks/>
          </p:cNvSpPr>
          <p:nvPr/>
        </p:nvSpPr>
        <p:spPr>
          <a:xfrm>
            <a:off x="3822840" y="1955800"/>
            <a:ext cx="6451600" cy="19431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spcBef>
                <a:spcPts val="1000"/>
              </a:spcBef>
            </a:pPr>
            <a:r>
              <a:rPr lang="en-US"/>
              <a:t>The </a:t>
            </a:r>
            <a:r>
              <a:rPr lang="en-US" b="1"/>
              <a:t>Attention mechanism </a:t>
            </a:r>
            <a:r>
              <a:rPr lang="en-US"/>
              <a:t>that produces scores doesn’t have to be a </a:t>
            </a:r>
            <a:r>
              <a:rPr lang="en-US">
                <a:solidFill>
                  <a:srgbClr val="C00000"/>
                </a:solidFill>
              </a:rPr>
              <a:t>FFNN</a:t>
            </a:r>
            <a:r>
              <a:rPr lang="en-US"/>
              <a:t> like I illustrated. It can be any function you wish.</a:t>
            </a:r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23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34710-147C-5E41-A84B-D7FBD947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B69C0-91CE-D64B-953F-9DD0D1F4D216}"/>
              </a:ext>
            </a:extLst>
          </p:cNvPr>
          <p:cNvSpPr/>
          <p:nvPr/>
        </p:nvSpPr>
        <p:spPr>
          <a:xfrm>
            <a:off x="88900" y="6444475"/>
            <a:ext cx="535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highlight>
                  <a:srgbClr val="FFFF00"/>
                </a:highlight>
              </a:rPr>
              <a:t>Photo credit</a:t>
            </a:r>
            <a:r>
              <a:rPr lang="en-US" sz="1200">
                <a:solidFill>
                  <a:srgbClr val="FF0000"/>
                </a:solidFill>
              </a:rPr>
              <a:t>: https://</a:t>
            </a:r>
            <a:r>
              <a:rPr lang="en-US" sz="1200" err="1">
                <a:solidFill>
                  <a:srgbClr val="FF0000"/>
                </a:solidFill>
              </a:rPr>
              <a:t>lena-voita.github.io</a:t>
            </a:r>
            <a:r>
              <a:rPr lang="en-US" sz="1200">
                <a:solidFill>
                  <a:srgbClr val="FF0000"/>
                </a:solidFill>
              </a:rPr>
              <a:t>/</a:t>
            </a:r>
            <a:r>
              <a:rPr lang="en-US" sz="1200" err="1">
                <a:solidFill>
                  <a:srgbClr val="FF0000"/>
                </a:solidFill>
              </a:rPr>
              <a:t>nlp_course</a:t>
            </a:r>
            <a:r>
              <a:rPr lang="en-US" sz="1200">
                <a:solidFill>
                  <a:srgbClr val="FF0000"/>
                </a:solidFill>
              </a:rPr>
              <a:t>/seq2seq_and_attention.html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FB7149-AAC6-A24B-9C66-288AC6918675}"/>
              </a:ext>
            </a:extLst>
          </p:cNvPr>
          <p:cNvGrpSpPr/>
          <p:nvPr/>
        </p:nvGrpSpPr>
        <p:grpSpPr>
          <a:xfrm>
            <a:off x="2528149" y="136526"/>
            <a:ext cx="2387600" cy="2540000"/>
            <a:chOff x="5092700" y="413526"/>
            <a:chExt cx="2387600" cy="254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7DD9C7-6641-D54D-8C50-D1040DC16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2700" y="413526"/>
              <a:ext cx="2006600" cy="2540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9BB830-28C0-6147-B267-37611E929F17}"/>
                </a:ext>
              </a:extLst>
            </p:cNvPr>
            <p:cNvSpPr/>
            <p:nvPr/>
          </p:nvSpPr>
          <p:spPr>
            <a:xfrm>
              <a:off x="6756400" y="1651000"/>
              <a:ext cx="723900" cy="34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A53AA7F-3DAD-C444-947B-6F8C6D82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98" y="1203684"/>
            <a:ext cx="6952401" cy="683531"/>
          </a:xfrm>
        </p:spPr>
        <p:txBody>
          <a:bodyPr>
            <a:noAutofit/>
          </a:bodyPr>
          <a:lstStyle/>
          <a:p>
            <a:r>
              <a:rPr lang="en-US" sz="3200"/>
              <a:t>Popular Attention Scoring functions:</a:t>
            </a:r>
            <a:endParaRPr lang="en-US" sz="3200">
              <a:solidFill>
                <a:srgbClr val="7030A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65D518-D9BB-6745-A21C-8897FA551BEB}"/>
              </a:ext>
            </a:extLst>
          </p:cNvPr>
          <p:cNvCxnSpPr>
            <a:cxnSpLocks/>
          </p:cNvCxnSpPr>
          <p:nvPr/>
        </p:nvCxnSpPr>
        <p:spPr>
          <a:xfrm flipH="1">
            <a:off x="185931" y="2833623"/>
            <a:ext cx="11820137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6AFEE2D-7DB1-5A4B-B99B-1E26BF43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3244088"/>
            <a:ext cx="11023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00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latin typeface="Avenir Light" panose="020B0402020203020204" pitchFamily="34" charset="77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>
                <a:latin typeface="Avenir Light" panose="020B0402020203020204" pitchFamily="34" charset="77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>
                <a:latin typeface="Avenir Light" panose="020B0402020203020204" pitchFamily="34" charset="77"/>
              </a:rPr>
              <a:t>allows us to visualize the contribution each </a:t>
            </a:r>
            <a:r>
              <a:rPr lang="en-US" sz="2400">
                <a:solidFill>
                  <a:srgbClr val="7030A0"/>
                </a:solidFill>
                <a:latin typeface="Avenir Light" panose="020B0402020203020204" pitchFamily="34" charset="77"/>
              </a:rPr>
              <a:t>encoding</a:t>
            </a:r>
            <a:r>
              <a:rPr lang="en-US" sz="2400">
                <a:latin typeface="Avenir Light" panose="020B0402020203020204" pitchFamily="34" charset="77"/>
              </a:rPr>
              <a:t> word gave for each </a:t>
            </a:r>
            <a:r>
              <a:rPr lang="en-US" sz="2400">
                <a:solidFill>
                  <a:srgbClr val="7030A0"/>
                </a:solidFill>
                <a:latin typeface="Avenir Light" panose="020B0402020203020204" pitchFamily="34" charset="77"/>
              </a:rPr>
              <a:t>decoder’s </a:t>
            </a:r>
            <a:r>
              <a:rPr lang="en-US" sz="2400">
                <a:latin typeface="Avenir Light" panose="020B0402020203020204" pitchFamily="34" charset="77"/>
              </a:rPr>
              <a:t>word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7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/>
              <a:t>seq2seq + Attention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4" y="1250088"/>
            <a:ext cx="5225928" cy="3156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latin typeface="Avenir Light" panose="020B0402020203020204" pitchFamily="34" charset="77"/>
              </a:rPr>
              <a:t>Attention: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>
                <a:latin typeface="Avenir Light" panose="020B0402020203020204" pitchFamily="34" charset="77"/>
              </a:rPr>
              <a:t>greatly improves seq2seq results</a:t>
            </a:r>
          </a:p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sz="2400">
                <a:latin typeface="Avenir Light" panose="020B0402020203020204" pitchFamily="34" charset="77"/>
              </a:rPr>
              <a:t>allows us to visualize the contribution each </a:t>
            </a:r>
            <a:r>
              <a:rPr lang="en-US" sz="2400">
                <a:solidFill>
                  <a:srgbClr val="7030A0"/>
                </a:solidFill>
                <a:latin typeface="Avenir Light" panose="020B0402020203020204" pitchFamily="34" charset="77"/>
              </a:rPr>
              <a:t>encoding</a:t>
            </a:r>
            <a:r>
              <a:rPr lang="en-US" sz="2400">
                <a:latin typeface="Avenir Light" panose="020B0402020203020204" pitchFamily="34" charset="77"/>
              </a:rPr>
              <a:t> word gave for each </a:t>
            </a:r>
            <a:r>
              <a:rPr lang="en-US" sz="2400">
                <a:solidFill>
                  <a:srgbClr val="7030A0"/>
                </a:solidFill>
                <a:latin typeface="Avenir Light" panose="020B0402020203020204" pitchFamily="34" charset="77"/>
              </a:rPr>
              <a:t>decoder’s </a:t>
            </a:r>
            <a:r>
              <a:rPr lang="en-US" sz="2400">
                <a:latin typeface="Avenir Light" panose="020B0402020203020204" pitchFamily="34" charset="77"/>
              </a:rPr>
              <a:t>word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B39D6-7CA2-8D4E-AAC0-E6EDAD7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22401"/>
            <a:ext cx="5342013" cy="5041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4A5D9-131B-4D4E-8D3D-3E71AE9B3E08}"/>
              </a:ext>
            </a:extLst>
          </p:cNvPr>
          <p:cNvSpPr/>
          <p:nvPr/>
        </p:nvSpPr>
        <p:spPr>
          <a:xfrm>
            <a:off x="424726" y="6279635"/>
            <a:ext cx="4332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111111"/>
                </a:solidFill>
                <a:latin typeface="Noto Sans"/>
              </a:rPr>
              <a:t>Image source: Fig 3 in </a:t>
            </a:r>
            <a:r>
              <a:rPr lang="en-US" i="1">
                <a:solidFill>
                  <a:srgbClr val="F9493F"/>
                </a:solidFill>
                <a:latin typeface="Noto Sans"/>
                <a:hlinkClick r:id="rId4"/>
              </a:rPr>
              <a:t>Bahdanau et al., 2015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97605-F44C-354E-B913-E4F46FF88399}"/>
              </a:ext>
            </a:extLst>
          </p:cNvPr>
          <p:cNvSpPr/>
          <p:nvPr/>
        </p:nvSpPr>
        <p:spPr>
          <a:xfrm>
            <a:off x="167889" y="111886"/>
            <a:ext cx="11856222" cy="648404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39D5CCB-3692-F74B-ACD9-0E1A7D5C9FF3}"/>
              </a:ext>
            </a:extLst>
          </p:cNvPr>
          <p:cNvSpPr/>
          <p:nvPr/>
        </p:nvSpPr>
        <p:spPr>
          <a:xfrm>
            <a:off x="1330037" y="276263"/>
            <a:ext cx="9139374" cy="4995506"/>
          </a:xfrm>
          <a:custGeom>
            <a:avLst/>
            <a:gdLst>
              <a:gd name="connsiteX0" fmla="*/ 1963882 w 8510155"/>
              <a:gd name="connsiteY0" fmla="*/ 530958 h 4500285"/>
              <a:gd name="connsiteX1" fmla="*/ 2015836 w 8510155"/>
              <a:gd name="connsiteY1" fmla="*/ 499785 h 4500285"/>
              <a:gd name="connsiteX2" fmla="*/ 2078182 w 8510155"/>
              <a:gd name="connsiteY2" fmla="*/ 458221 h 4500285"/>
              <a:gd name="connsiteX3" fmla="*/ 2109355 w 8510155"/>
              <a:gd name="connsiteY3" fmla="*/ 437440 h 4500285"/>
              <a:gd name="connsiteX4" fmla="*/ 2161309 w 8510155"/>
              <a:gd name="connsiteY4" fmla="*/ 406267 h 4500285"/>
              <a:gd name="connsiteX5" fmla="*/ 2223655 w 8510155"/>
              <a:gd name="connsiteY5" fmla="*/ 364703 h 4500285"/>
              <a:gd name="connsiteX6" fmla="*/ 2317173 w 8510155"/>
              <a:gd name="connsiteY6" fmla="*/ 312749 h 4500285"/>
              <a:gd name="connsiteX7" fmla="*/ 2358736 w 8510155"/>
              <a:gd name="connsiteY7" fmla="*/ 291967 h 4500285"/>
              <a:gd name="connsiteX8" fmla="*/ 2389909 w 8510155"/>
              <a:gd name="connsiteY8" fmla="*/ 271185 h 4500285"/>
              <a:gd name="connsiteX9" fmla="*/ 2462646 w 8510155"/>
              <a:gd name="connsiteY9" fmla="*/ 240012 h 4500285"/>
              <a:gd name="connsiteX10" fmla="*/ 2504209 w 8510155"/>
              <a:gd name="connsiteY10" fmla="*/ 208840 h 4500285"/>
              <a:gd name="connsiteX11" fmla="*/ 2535382 w 8510155"/>
              <a:gd name="connsiteY11" fmla="*/ 198449 h 4500285"/>
              <a:gd name="connsiteX12" fmla="*/ 2597727 w 8510155"/>
              <a:gd name="connsiteY12" fmla="*/ 156885 h 4500285"/>
              <a:gd name="connsiteX13" fmla="*/ 2701636 w 8510155"/>
              <a:gd name="connsiteY13" fmla="*/ 115321 h 4500285"/>
              <a:gd name="connsiteX14" fmla="*/ 2743200 w 8510155"/>
              <a:gd name="connsiteY14" fmla="*/ 94540 h 4500285"/>
              <a:gd name="connsiteX15" fmla="*/ 2795155 w 8510155"/>
              <a:gd name="connsiteY15" fmla="*/ 73758 h 4500285"/>
              <a:gd name="connsiteX16" fmla="*/ 2836718 w 8510155"/>
              <a:gd name="connsiteY16" fmla="*/ 52976 h 4500285"/>
              <a:gd name="connsiteX17" fmla="*/ 2899064 w 8510155"/>
              <a:gd name="connsiteY17" fmla="*/ 32194 h 4500285"/>
              <a:gd name="connsiteX18" fmla="*/ 2930236 w 8510155"/>
              <a:gd name="connsiteY18" fmla="*/ 21803 h 4500285"/>
              <a:gd name="connsiteX19" fmla="*/ 2961409 w 8510155"/>
              <a:gd name="connsiteY19" fmla="*/ 1021 h 4500285"/>
              <a:gd name="connsiteX20" fmla="*/ 2992582 w 8510155"/>
              <a:gd name="connsiteY20" fmla="*/ 11412 h 4500285"/>
              <a:gd name="connsiteX21" fmla="*/ 3013364 w 8510155"/>
              <a:gd name="connsiteY21" fmla="*/ 52976 h 4500285"/>
              <a:gd name="connsiteX22" fmla="*/ 3034146 w 8510155"/>
              <a:gd name="connsiteY22" fmla="*/ 84149 h 4500285"/>
              <a:gd name="connsiteX23" fmla="*/ 3065318 w 8510155"/>
              <a:gd name="connsiteY23" fmla="*/ 115321 h 4500285"/>
              <a:gd name="connsiteX24" fmla="*/ 3086100 w 8510155"/>
              <a:gd name="connsiteY24" fmla="*/ 146494 h 4500285"/>
              <a:gd name="connsiteX25" fmla="*/ 3148446 w 8510155"/>
              <a:gd name="connsiteY25" fmla="*/ 229621 h 4500285"/>
              <a:gd name="connsiteX26" fmla="*/ 3190009 w 8510155"/>
              <a:gd name="connsiteY26" fmla="*/ 281576 h 4500285"/>
              <a:gd name="connsiteX27" fmla="*/ 3221182 w 8510155"/>
              <a:gd name="connsiteY27" fmla="*/ 302358 h 4500285"/>
              <a:gd name="connsiteX28" fmla="*/ 3252355 w 8510155"/>
              <a:gd name="connsiteY28" fmla="*/ 343921 h 4500285"/>
              <a:gd name="connsiteX29" fmla="*/ 3283527 w 8510155"/>
              <a:gd name="connsiteY29" fmla="*/ 364703 h 4500285"/>
              <a:gd name="connsiteX30" fmla="*/ 3314700 w 8510155"/>
              <a:gd name="connsiteY30" fmla="*/ 395876 h 4500285"/>
              <a:gd name="connsiteX31" fmla="*/ 3377046 w 8510155"/>
              <a:gd name="connsiteY31" fmla="*/ 437440 h 4500285"/>
              <a:gd name="connsiteX32" fmla="*/ 3408218 w 8510155"/>
              <a:gd name="connsiteY32" fmla="*/ 458221 h 4500285"/>
              <a:gd name="connsiteX33" fmla="*/ 3439391 w 8510155"/>
              <a:gd name="connsiteY33" fmla="*/ 479003 h 4500285"/>
              <a:gd name="connsiteX34" fmla="*/ 3470564 w 8510155"/>
              <a:gd name="connsiteY34" fmla="*/ 489394 h 4500285"/>
              <a:gd name="connsiteX35" fmla="*/ 3730336 w 8510155"/>
              <a:gd name="connsiteY35" fmla="*/ 468612 h 4500285"/>
              <a:gd name="connsiteX36" fmla="*/ 3823855 w 8510155"/>
              <a:gd name="connsiteY36" fmla="*/ 427049 h 4500285"/>
              <a:gd name="connsiteX37" fmla="*/ 3886200 w 8510155"/>
              <a:gd name="connsiteY37" fmla="*/ 406267 h 4500285"/>
              <a:gd name="connsiteX38" fmla="*/ 4062846 w 8510155"/>
              <a:gd name="connsiteY38" fmla="*/ 333530 h 4500285"/>
              <a:gd name="connsiteX39" fmla="*/ 4208318 w 8510155"/>
              <a:gd name="connsiteY39" fmla="*/ 260794 h 4500285"/>
              <a:gd name="connsiteX40" fmla="*/ 4312227 w 8510155"/>
              <a:gd name="connsiteY40" fmla="*/ 208840 h 4500285"/>
              <a:gd name="connsiteX41" fmla="*/ 4416136 w 8510155"/>
              <a:gd name="connsiteY41" fmla="*/ 167276 h 4500285"/>
              <a:gd name="connsiteX42" fmla="*/ 4457700 w 8510155"/>
              <a:gd name="connsiteY42" fmla="*/ 156885 h 4500285"/>
              <a:gd name="connsiteX43" fmla="*/ 4509655 w 8510155"/>
              <a:gd name="connsiteY43" fmla="*/ 136103 h 4500285"/>
              <a:gd name="connsiteX44" fmla="*/ 4551218 w 8510155"/>
              <a:gd name="connsiteY44" fmla="*/ 115321 h 4500285"/>
              <a:gd name="connsiteX45" fmla="*/ 4613564 w 8510155"/>
              <a:gd name="connsiteY45" fmla="*/ 104930 h 4500285"/>
              <a:gd name="connsiteX46" fmla="*/ 4738255 w 8510155"/>
              <a:gd name="connsiteY46" fmla="*/ 63367 h 4500285"/>
              <a:gd name="connsiteX47" fmla="*/ 4800600 w 8510155"/>
              <a:gd name="connsiteY47" fmla="*/ 42585 h 4500285"/>
              <a:gd name="connsiteX48" fmla="*/ 4883727 w 8510155"/>
              <a:gd name="connsiteY48" fmla="*/ 21803 h 4500285"/>
              <a:gd name="connsiteX49" fmla="*/ 4946073 w 8510155"/>
              <a:gd name="connsiteY49" fmla="*/ 11412 h 4500285"/>
              <a:gd name="connsiteX50" fmla="*/ 4987636 w 8510155"/>
              <a:gd name="connsiteY50" fmla="*/ 84149 h 4500285"/>
              <a:gd name="connsiteX51" fmla="*/ 5008418 w 8510155"/>
              <a:gd name="connsiteY51" fmla="*/ 115321 h 4500285"/>
              <a:gd name="connsiteX52" fmla="*/ 5029200 w 8510155"/>
              <a:gd name="connsiteY52" fmla="*/ 156885 h 4500285"/>
              <a:gd name="connsiteX53" fmla="*/ 5060373 w 8510155"/>
              <a:gd name="connsiteY53" fmla="*/ 198449 h 4500285"/>
              <a:gd name="connsiteX54" fmla="*/ 5081155 w 8510155"/>
              <a:gd name="connsiteY54" fmla="*/ 229621 h 4500285"/>
              <a:gd name="connsiteX55" fmla="*/ 5112327 w 8510155"/>
              <a:gd name="connsiteY55" fmla="*/ 271185 h 4500285"/>
              <a:gd name="connsiteX56" fmla="*/ 5133109 w 8510155"/>
              <a:gd name="connsiteY56" fmla="*/ 302358 h 4500285"/>
              <a:gd name="connsiteX57" fmla="*/ 5257800 w 8510155"/>
              <a:gd name="connsiteY57" fmla="*/ 416658 h 4500285"/>
              <a:gd name="connsiteX58" fmla="*/ 5288973 w 8510155"/>
              <a:gd name="connsiteY58" fmla="*/ 447830 h 4500285"/>
              <a:gd name="connsiteX59" fmla="*/ 5351318 w 8510155"/>
              <a:gd name="connsiteY59" fmla="*/ 489394 h 4500285"/>
              <a:gd name="connsiteX60" fmla="*/ 5382491 w 8510155"/>
              <a:gd name="connsiteY60" fmla="*/ 510176 h 4500285"/>
              <a:gd name="connsiteX61" fmla="*/ 5444836 w 8510155"/>
              <a:gd name="connsiteY61" fmla="*/ 499785 h 4500285"/>
              <a:gd name="connsiteX62" fmla="*/ 5590309 w 8510155"/>
              <a:gd name="connsiteY62" fmla="*/ 458221 h 4500285"/>
              <a:gd name="connsiteX63" fmla="*/ 5621482 w 8510155"/>
              <a:gd name="connsiteY63" fmla="*/ 447830 h 4500285"/>
              <a:gd name="connsiteX64" fmla="*/ 5673436 w 8510155"/>
              <a:gd name="connsiteY64" fmla="*/ 416658 h 4500285"/>
              <a:gd name="connsiteX65" fmla="*/ 5704609 w 8510155"/>
              <a:gd name="connsiteY65" fmla="*/ 406267 h 4500285"/>
              <a:gd name="connsiteX66" fmla="*/ 5787736 w 8510155"/>
              <a:gd name="connsiteY66" fmla="*/ 364703 h 4500285"/>
              <a:gd name="connsiteX67" fmla="*/ 5818909 w 8510155"/>
              <a:gd name="connsiteY67" fmla="*/ 354312 h 4500285"/>
              <a:gd name="connsiteX68" fmla="*/ 5881255 w 8510155"/>
              <a:gd name="connsiteY68" fmla="*/ 312749 h 4500285"/>
              <a:gd name="connsiteX69" fmla="*/ 5943600 w 8510155"/>
              <a:gd name="connsiteY69" fmla="*/ 281576 h 4500285"/>
              <a:gd name="connsiteX70" fmla="*/ 5995555 w 8510155"/>
              <a:gd name="connsiteY70" fmla="*/ 260794 h 4500285"/>
              <a:gd name="connsiteX71" fmla="*/ 6099464 w 8510155"/>
              <a:gd name="connsiteY71" fmla="*/ 198449 h 4500285"/>
              <a:gd name="connsiteX72" fmla="*/ 6130636 w 8510155"/>
              <a:gd name="connsiteY72" fmla="*/ 188058 h 4500285"/>
              <a:gd name="connsiteX73" fmla="*/ 6172200 w 8510155"/>
              <a:gd name="connsiteY73" fmla="*/ 167276 h 4500285"/>
              <a:gd name="connsiteX74" fmla="*/ 6203373 w 8510155"/>
              <a:gd name="connsiteY74" fmla="*/ 156885 h 4500285"/>
              <a:gd name="connsiteX75" fmla="*/ 6234546 w 8510155"/>
              <a:gd name="connsiteY75" fmla="*/ 136103 h 4500285"/>
              <a:gd name="connsiteX76" fmla="*/ 6296891 w 8510155"/>
              <a:gd name="connsiteY76" fmla="*/ 115321 h 4500285"/>
              <a:gd name="connsiteX77" fmla="*/ 6328064 w 8510155"/>
              <a:gd name="connsiteY77" fmla="*/ 94540 h 4500285"/>
              <a:gd name="connsiteX78" fmla="*/ 6390409 w 8510155"/>
              <a:gd name="connsiteY78" fmla="*/ 73758 h 4500285"/>
              <a:gd name="connsiteX79" fmla="*/ 6452755 w 8510155"/>
              <a:gd name="connsiteY79" fmla="*/ 32194 h 4500285"/>
              <a:gd name="connsiteX80" fmla="*/ 6494318 w 8510155"/>
              <a:gd name="connsiteY80" fmla="*/ 84149 h 4500285"/>
              <a:gd name="connsiteX81" fmla="*/ 6525491 w 8510155"/>
              <a:gd name="connsiteY81" fmla="*/ 136103 h 4500285"/>
              <a:gd name="connsiteX82" fmla="*/ 6587836 w 8510155"/>
              <a:gd name="connsiteY82" fmla="*/ 198449 h 4500285"/>
              <a:gd name="connsiteX83" fmla="*/ 6619009 w 8510155"/>
              <a:gd name="connsiteY83" fmla="*/ 240012 h 4500285"/>
              <a:gd name="connsiteX84" fmla="*/ 6681355 w 8510155"/>
              <a:gd name="connsiteY84" fmla="*/ 302358 h 4500285"/>
              <a:gd name="connsiteX85" fmla="*/ 6712527 w 8510155"/>
              <a:gd name="connsiteY85" fmla="*/ 333530 h 4500285"/>
              <a:gd name="connsiteX86" fmla="*/ 6816436 w 8510155"/>
              <a:gd name="connsiteY86" fmla="*/ 416658 h 4500285"/>
              <a:gd name="connsiteX87" fmla="*/ 6847609 w 8510155"/>
              <a:gd name="connsiteY87" fmla="*/ 437440 h 4500285"/>
              <a:gd name="connsiteX88" fmla="*/ 6930736 w 8510155"/>
              <a:gd name="connsiteY88" fmla="*/ 499785 h 4500285"/>
              <a:gd name="connsiteX89" fmla="*/ 6961909 w 8510155"/>
              <a:gd name="connsiteY89" fmla="*/ 510176 h 4500285"/>
              <a:gd name="connsiteX90" fmla="*/ 6993082 w 8510155"/>
              <a:gd name="connsiteY90" fmla="*/ 530958 h 4500285"/>
              <a:gd name="connsiteX91" fmla="*/ 7024255 w 8510155"/>
              <a:gd name="connsiteY91" fmla="*/ 541349 h 4500285"/>
              <a:gd name="connsiteX92" fmla="*/ 7117773 w 8510155"/>
              <a:gd name="connsiteY92" fmla="*/ 582912 h 4500285"/>
              <a:gd name="connsiteX93" fmla="*/ 7148946 w 8510155"/>
              <a:gd name="connsiteY93" fmla="*/ 593303 h 4500285"/>
              <a:gd name="connsiteX94" fmla="*/ 7367155 w 8510155"/>
              <a:gd name="connsiteY94" fmla="*/ 614085 h 4500285"/>
              <a:gd name="connsiteX95" fmla="*/ 7439891 w 8510155"/>
              <a:gd name="connsiteY95" fmla="*/ 624476 h 4500285"/>
              <a:gd name="connsiteX96" fmla="*/ 7886700 w 8510155"/>
              <a:gd name="connsiteY96" fmla="*/ 645258 h 4500285"/>
              <a:gd name="connsiteX97" fmla="*/ 8084127 w 8510155"/>
              <a:gd name="connsiteY97" fmla="*/ 634867 h 4500285"/>
              <a:gd name="connsiteX98" fmla="*/ 8073736 w 8510155"/>
              <a:gd name="connsiteY98" fmla="*/ 811512 h 4500285"/>
              <a:gd name="connsiteX99" fmla="*/ 8063346 w 8510155"/>
              <a:gd name="connsiteY99" fmla="*/ 863467 h 4500285"/>
              <a:gd name="connsiteX100" fmla="*/ 8052955 w 8510155"/>
              <a:gd name="connsiteY100" fmla="*/ 936203 h 4500285"/>
              <a:gd name="connsiteX101" fmla="*/ 8042564 w 8510155"/>
              <a:gd name="connsiteY101" fmla="*/ 967376 h 4500285"/>
              <a:gd name="connsiteX102" fmla="*/ 8021782 w 8510155"/>
              <a:gd name="connsiteY102" fmla="*/ 1071285 h 4500285"/>
              <a:gd name="connsiteX103" fmla="*/ 8011391 w 8510155"/>
              <a:gd name="connsiteY103" fmla="*/ 1112849 h 4500285"/>
              <a:gd name="connsiteX104" fmla="*/ 8011391 w 8510155"/>
              <a:gd name="connsiteY104" fmla="*/ 1351840 h 4500285"/>
              <a:gd name="connsiteX105" fmla="*/ 8042564 w 8510155"/>
              <a:gd name="connsiteY105" fmla="*/ 1414185 h 4500285"/>
              <a:gd name="connsiteX106" fmla="*/ 8073736 w 8510155"/>
              <a:gd name="connsiteY106" fmla="*/ 1476530 h 4500285"/>
              <a:gd name="connsiteX107" fmla="*/ 8104909 w 8510155"/>
              <a:gd name="connsiteY107" fmla="*/ 1497312 h 4500285"/>
              <a:gd name="connsiteX108" fmla="*/ 8198427 w 8510155"/>
              <a:gd name="connsiteY108" fmla="*/ 1611612 h 4500285"/>
              <a:gd name="connsiteX109" fmla="*/ 8291946 w 8510155"/>
              <a:gd name="connsiteY109" fmla="*/ 1705130 h 4500285"/>
              <a:gd name="connsiteX110" fmla="*/ 8333509 w 8510155"/>
              <a:gd name="connsiteY110" fmla="*/ 1746694 h 4500285"/>
              <a:gd name="connsiteX111" fmla="*/ 8395855 w 8510155"/>
              <a:gd name="connsiteY111" fmla="*/ 1798649 h 4500285"/>
              <a:gd name="connsiteX112" fmla="*/ 8427027 w 8510155"/>
              <a:gd name="connsiteY112" fmla="*/ 1819430 h 4500285"/>
              <a:gd name="connsiteX113" fmla="*/ 8510155 w 8510155"/>
              <a:gd name="connsiteY113" fmla="*/ 1912949 h 4500285"/>
              <a:gd name="connsiteX114" fmla="*/ 8427027 w 8510155"/>
              <a:gd name="connsiteY114" fmla="*/ 2016858 h 4500285"/>
              <a:gd name="connsiteX115" fmla="*/ 8354291 w 8510155"/>
              <a:gd name="connsiteY115" fmla="*/ 2099985 h 4500285"/>
              <a:gd name="connsiteX116" fmla="*/ 8323118 w 8510155"/>
              <a:gd name="connsiteY116" fmla="*/ 2120767 h 4500285"/>
              <a:gd name="connsiteX117" fmla="*/ 8291946 w 8510155"/>
              <a:gd name="connsiteY117" fmla="*/ 2162330 h 4500285"/>
              <a:gd name="connsiteX118" fmla="*/ 8229600 w 8510155"/>
              <a:gd name="connsiteY118" fmla="*/ 2224676 h 4500285"/>
              <a:gd name="connsiteX119" fmla="*/ 8177646 w 8510155"/>
              <a:gd name="connsiteY119" fmla="*/ 2297412 h 4500285"/>
              <a:gd name="connsiteX120" fmla="*/ 8136082 w 8510155"/>
              <a:gd name="connsiteY120" fmla="*/ 2359758 h 4500285"/>
              <a:gd name="connsiteX121" fmla="*/ 8115300 w 8510155"/>
              <a:gd name="connsiteY121" fmla="*/ 2390930 h 4500285"/>
              <a:gd name="connsiteX122" fmla="*/ 8084127 w 8510155"/>
              <a:gd name="connsiteY122" fmla="*/ 2422103 h 4500285"/>
              <a:gd name="connsiteX123" fmla="*/ 8167255 w 8510155"/>
              <a:gd name="connsiteY123" fmla="*/ 2526012 h 4500285"/>
              <a:gd name="connsiteX124" fmla="*/ 8198427 w 8510155"/>
              <a:gd name="connsiteY124" fmla="*/ 2557185 h 4500285"/>
              <a:gd name="connsiteX125" fmla="*/ 8271164 w 8510155"/>
              <a:gd name="connsiteY125" fmla="*/ 2609140 h 4500285"/>
              <a:gd name="connsiteX126" fmla="*/ 8312727 w 8510155"/>
              <a:gd name="connsiteY126" fmla="*/ 2629921 h 4500285"/>
              <a:gd name="connsiteX127" fmla="*/ 8343900 w 8510155"/>
              <a:gd name="connsiteY127" fmla="*/ 2661094 h 4500285"/>
              <a:gd name="connsiteX128" fmla="*/ 8375073 w 8510155"/>
              <a:gd name="connsiteY128" fmla="*/ 2681876 h 4500285"/>
              <a:gd name="connsiteX129" fmla="*/ 8427027 w 8510155"/>
              <a:gd name="connsiteY129" fmla="*/ 2733830 h 4500285"/>
              <a:gd name="connsiteX130" fmla="*/ 8416636 w 8510155"/>
              <a:gd name="connsiteY130" fmla="*/ 2765003 h 4500285"/>
              <a:gd name="connsiteX131" fmla="*/ 8375073 w 8510155"/>
              <a:gd name="connsiteY131" fmla="*/ 2775394 h 4500285"/>
              <a:gd name="connsiteX132" fmla="*/ 8271164 w 8510155"/>
              <a:gd name="connsiteY132" fmla="*/ 2785785 h 4500285"/>
              <a:gd name="connsiteX133" fmla="*/ 8229600 w 8510155"/>
              <a:gd name="connsiteY133" fmla="*/ 2796176 h 4500285"/>
              <a:gd name="connsiteX134" fmla="*/ 8167255 w 8510155"/>
              <a:gd name="connsiteY134" fmla="*/ 2806567 h 4500285"/>
              <a:gd name="connsiteX135" fmla="*/ 8073736 w 8510155"/>
              <a:gd name="connsiteY135" fmla="*/ 2837740 h 4500285"/>
              <a:gd name="connsiteX136" fmla="*/ 8042564 w 8510155"/>
              <a:gd name="connsiteY136" fmla="*/ 2848130 h 4500285"/>
              <a:gd name="connsiteX137" fmla="*/ 7990609 w 8510155"/>
              <a:gd name="connsiteY137" fmla="*/ 2858521 h 4500285"/>
              <a:gd name="connsiteX138" fmla="*/ 7938655 w 8510155"/>
              <a:gd name="connsiteY138" fmla="*/ 2879303 h 4500285"/>
              <a:gd name="connsiteX139" fmla="*/ 7907482 w 8510155"/>
              <a:gd name="connsiteY139" fmla="*/ 2889694 h 4500285"/>
              <a:gd name="connsiteX140" fmla="*/ 7845136 w 8510155"/>
              <a:gd name="connsiteY140" fmla="*/ 2920867 h 4500285"/>
              <a:gd name="connsiteX141" fmla="*/ 7751618 w 8510155"/>
              <a:gd name="connsiteY141" fmla="*/ 2972821 h 4500285"/>
              <a:gd name="connsiteX142" fmla="*/ 7772400 w 8510155"/>
              <a:gd name="connsiteY142" fmla="*/ 3222203 h 4500285"/>
              <a:gd name="connsiteX143" fmla="*/ 7793182 w 8510155"/>
              <a:gd name="connsiteY143" fmla="*/ 3388458 h 4500285"/>
              <a:gd name="connsiteX144" fmla="*/ 7813964 w 8510155"/>
              <a:gd name="connsiteY144" fmla="*/ 3471585 h 4500285"/>
              <a:gd name="connsiteX145" fmla="*/ 7824355 w 8510155"/>
              <a:gd name="connsiteY145" fmla="*/ 3513149 h 4500285"/>
              <a:gd name="connsiteX146" fmla="*/ 7834746 w 8510155"/>
              <a:gd name="connsiteY146" fmla="*/ 3544321 h 4500285"/>
              <a:gd name="connsiteX147" fmla="*/ 7855527 w 8510155"/>
              <a:gd name="connsiteY147" fmla="*/ 3627449 h 4500285"/>
              <a:gd name="connsiteX148" fmla="*/ 7865918 w 8510155"/>
              <a:gd name="connsiteY148" fmla="*/ 3658621 h 4500285"/>
              <a:gd name="connsiteX149" fmla="*/ 7886700 w 8510155"/>
              <a:gd name="connsiteY149" fmla="*/ 3741749 h 4500285"/>
              <a:gd name="connsiteX150" fmla="*/ 7917873 w 8510155"/>
              <a:gd name="connsiteY150" fmla="*/ 3845658 h 4500285"/>
              <a:gd name="connsiteX151" fmla="*/ 7886700 w 8510155"/>
              <a:gd name="connsiteY151" fmla="*/ 3856049 h 4500285"/>
              <a:gd name="connsiteX152" fmla="*/ 7845136 w 8510155"/>
              <a:gd name="connsiteY152" fmla="*/ 3845658 h 4500285"/>
              <a:gd name="connsiteX153" fmla="*/ 7762009 w 8510155"/>
              <a:gd name="connsiteY153" fmla="*/ 3814485 h 4500285"/>
              <a:gd name="connsiteX154" fmla="*/ 7637318 w 8510155"/>
              <a:gd name="connsiteY154" fmla="*/ 3762530 h 4500285"/>
              <a:gd name="connsiteX155" fmla="*/ 7606146 w 8510155"/>
              <a:gd name="connsiteY155" fmla="*/ 3741749 h 4500285"/>
              <a:gd name="connsiteX156" fmla="*/ 7325591 w 8510155"/>
              <a:gd name="connsiteY156" fmla="*/ 3648230 h 4500285"/>
              <a:gd name="connsiteX157" fmla="*/ 7221682 w 8510155"/>
              <a:gd name="connsiteY157" fmla="*/ 3606667 h 4500285"/>
              <a:gd name="connsiteX158" fmla="*/ 7013864 w 8510155"/>
              <a:gd name="connsiteY158" fmla="*/ 3575494 h 4500285"/>
              <a:gd name="connsiteX159" fmla="*/ 6930736 w 8510155"/>
              <a:gd name="connsiteY159" fmla="*/ 3585885 h 4500285"/>
              <a:gd name="connsiteX160" fmla="*/ 6941127 w 8510155"/>
              <a:gd name="connsiteY160" fmla="*/ 3814485 h 4500285"/>
              <a:gd name="connsiteX161" fmla="*/ 6951518 w 8510155"/>
              <a:gd name="connsiteY161" fmla="*/ 3908003 h 4500285"/>
              <a:gd name="connsiteX162" fmla="*/ 6961909 w 8510155"/>
              <a:gd name="connsiteY162" fmla="*/ 4011912 h 4500285"/>
              <a:gd name="connsiteX163" fmla="*/ 6951518 w 8510155"/>
              <a:gd name="connsiteY163" fmla="*/ 4334030 h 4500285"/>
              <a:gd name="connsiteX164" fmla="*/ 6899564 w 8510155"/>
              <a:gd name="connsiteY164" fmla="*/ 4323640 h 4500285"/>
              <a:gd name="connsiteX165" fmla="*/ 6806046 w 8510155"/>
              <a:gd name="connsiteY165" fmla="*/ 4282076 h 4500285"/>
              <a:gd name="connsiteX166" fmla="*/ 6764482 w 8510155"/>
              <a:gd name="connsiteY166" fmla="*/ 4271685 h 4500285"/>
              <a:gd name="connsiteX167" fmla="*/ 6639791 w 8510155"/>
              <a:gd name="connsiteY167" fmla="*/ 4219730 h 4500285"/>
              <a:gd name="connsiteX168" fmla="*/ 6577446 w 8510155"/>
              <a:gd name="connsiteY168" fmla="*/ 4188558 h 4500285"/>
              <a:gd name="connsiteX169" fmla="*/ 6400800 w 8510155"/>
              <a:gd name="connsiteY169" fmla="*/ 4126212 h 4500285"/>
              <a:gd name="connsiteX170" fmla="*/ 6161809 w 8510155"/>
              <a:gd name="connsiteY170" fmla="*/ 4053476 h 4500285"/>
              <a:gd name="connsiteX171" fmla="*/ 6016336 w 8510155"/>
              <a:gd name="connsiteY171" fmla="*/ 4001521 h 4500285"/>
              <a:gd name="connsiteX172" fmla="*/ 5818909 w 8510155"/>
              <a:gd name="connsiteY172" fmla="*/ 3939176 h 4500285"/>
              <a:gd name="connsiteX173" fmla="*/ 5746173 w 8510155"/>
              <a:gd name="connsiteY173" fmla="*/ 3897612 h 4500285"/>
              <a:gd name="connsiteX174" fmla="*/ 5704609 w 8510155"/>
              <a:gd name="connsiteY174" fmla="*/ 3876830 h 4500285"/>
              <a:gd name="connsiteX175" fmla="*/ 5663046 w 8510155"/>
              <a:gd name="connsiteY175" fmla="*/ 3887221 h 4500285"/>
              <a:gd name="connsiteX176" fmla="*/ 5642264 w 8510155"/>
              <a:gd name="connsiteY176" fmla="*/ 3918394 h 4500285"/>
              <a:gd name="connsiteX177" fmla="*/ 5590309 w 8510155"/>
              <a:gd name="connsiteY177" fmla="*/ 3980740 h 4500285"/>
              <a:gd name="connsiteX178" fmla="*/ 5444836 w 8510155"/>
              <a:gd name="connsiteY178" fmla="*/ 4105430 h 4500285"/>
              <a:gd name="connsiteX179" fmla="*/ 5174673 w 8510155"/>
              <a:gd name="connsiteY179" fmla="*/ 4219730 h 4500285"/>
              <a:gd name="connsiteX180" fmla="*/ 5008418 w 8510155"/>
              <a:gd name="connsiteY180" fmla="*/ 4292467 h 4500285"/>
              <a:gd name="connsiteX181" fmla="*/ 4946073 w 8510155"/>
              <a:gd name="connsiteY181" fmla="*/ 4334030 h 4500285"/>
              <a:gd name="connsiteX182" fmla="*/ 4831773 w 8510155"/>
              <a:gd name="connsiteY182" fmla="*/ 4365203 h 4500285"/>
              <a:gd name="connsiteX183" fmla="*/ 4738255 w 8510155"/>
              <a:gd name="connsiteY183" fmla="*/ 4417158 h 4500285"/>
              <a:gd name="connsiteX184" fmla="*/ 4644736 w 8510155"/>
              <a:gd name="connsiteY184" fmla="*/ 4500285 h 4500285"/>
              <a:gd name="connsiteX185" fmla="*/ 4572000 w 8510155"/>
              <a:gd name="connsiteY185" fmla="*/ 4334030 h 4500285"/>
              <a:gd name="connsiteX186" fmla="*/ 4509655 w 8510155"/>
              <a:gd name="connsiteY186" fmla="*/ 4209340 h 4500285"/>
              <a:gd name="connsiteX187" fmla="*/ 4499264 w 8510155"/>
              <a:gd name="connsiteY187" fmla="*/ 4178167 h 4500285"/>
              <a:gd name="connsiteX188" fmla="*/ 4447309 w 8510155"/>
              <a:gd name="connsiteY188" fmla="*/ 4115821 h 4500285"/>
              <a:gd name="connsiteX189" fmla="*/ 4416136 w 8510155"/>
              <a:gd name="connsiteY189" fmla="*/ 4095040 h 4500285"/>
              <a:gd name="connsiteX190" fmla="*/ 3927764 w 8510155"/>
              <a:gd name="connsiteY190" fmla="*/ 4084649 h 4500285"/>
              <a:gd name="connsiteX191" fmla="*/ 3522518 w 8510155"/>
              <a:gd name="connsiteY191" fmla="*/ 4095040 h 4500285"/>
              <a:gd name="connsiteX192" fmla="*/ 3449782 w 8510155"/>
              <a:gd name="connsiteY192" fmla="*/ 4105430 h 4500285"/>
              <a:gd name="connsiteX193" fmla="*/ 3397827 w 8510155"/>
              <a:gd name="connsiteY193" fmla="*/ 4126212 h 4500285"/>
              <a:gd name="connsiteX194" fmla="*/ 3325091 w 8510155"/>
              <a:gd name="connsiteY194" fmla="*/ 4167776 h 4500285"/>
              <a:gd name="connsiteX195" fmla="*/ 3293918 w 8510155"/>
              <a:gd name="connsiteY195" fmla="*/ 4198949 h 4500285"/>
              <a:gd name="connsiteX196" fmla="*/ 3231573 w 8510155"/>
              <a:gd name="connsiteY196" fmla="*/ 4250903 h 4500285"/>
              <a:gd name="connsiteX197" fmla="*/ 3096491 w 8510155"/>
              <a:gd name="connsiteY197" fmla="*/ 4230121 h 4500285"/>
              <a:gd name="connsiteX198" fmla="*/ 2971800 w 8510155"/>
              <a:gd name="connsiteY198" fmla="*/ 4188558 h 4500285"/>
              <a:gd name="connsiteX199" fmla="*/ 2753591 w 8510155"/>
              <a:gd name="connsiteY199" fmla="*/ 4105430 h 4500285"/>
              <a:gd name="connsiteX200" fmla="*/ 2597727 w 8510155"/>
              <a:gd name="connsiteY200" fmla="*/ 4043085 h 4500285"/>
              <a:gd name="connsiteX201" fmla="*/ 2556164 w 8510155"/>
              <a:gd name="connsiteY201" fmla="*/ 4032694 h 4500285"/>
              <a:gd name="connsiteX202" fmla="*/ 2452255 w 8510155"/>
              <a:gd name="connsiteY202" fmla="*/ 4001521 h 4500285"/>
              <a:gd name="connsiteX203" fmla="*/ 2296391 w 8510155"/>
              <a:gd name="connsiteY203" fmla="*/ 3970349 h 4500285"/>
              <a:gd name="connsiteX204" fmla="*/ 2234046 w 8510155"/>
              <a:gd name="connsiteY204" fmla="*/ 3991130 h 4500285"/>
              <a:gd name="connsiteX205" fmla="*/ 2098964 w 8510155"/>
              <a:gd name="connsiteY205" fmla="*/ 4105430 h 4500285"/>
              <a:gd name="connsiteX206" fmla="*/ 1943100 w 8510155"/>
              <a:gd name="connsiteY206" fmla="*/ 4261294 h 4500285"/>
              <a:gd name="connsiteX207" fmla="*/ 1901536 w 8510155"/>
              <a:gd name="connsiteY207" fmla="*/ 4282076 h 4500285"/>
              <a:gd name="connsiteX208" fmla="*/ 1839191 w 8510155"/>
              <a:gd name="connsiteY208" fmla="*/ 4323640 h 4500285"/>
              <a:gd name="connsiteX209" fmla="*/ 1724891 w 8510155"/>
              <a:gd name="connsiteY209" fmla="*/ 4375594 h 4500285"/>
              <a:gd name="connsiteX210" fmla="*/ 1662546 w 8510155"/>
              <a:gd name="connsiteY210" fmla="*/ 4417158 h 4500285"/>
              <a:gd name="connsiteX211" fmla="*/ 1600200 w 8510155"/>
              <a:gd name="connsiteY211" fmla="*/ 4448330 h 4500285"/>
              <a:gd name="connsiteX212" fmla="*/ 1579418 w 8510155"/>
              <a:gd name="connsiteY212" fmla="*/ 4282076 h 4500285"/>
              <a:gd name="connsiteX213" fmla="*/ 1558636 w 8510155"/>
              <a:gd name="connsiteY213" fmla="*/ 4167776 h 4500285"/>
              <a:gd name="connsiteX214" fmla="*/ 1548246 w 8510155"/>
              <a:gd name="connsiteY214" fmla="*/ 4095040 h 4500285"/>
              <a:gd name="connsiteX215" fmla="*/ 1537855 w 8510155"/>
              <a:gd name="connsiteY215" fmla="*/ 4053476 h 4500285"/>
              <a:gd name="connsiteX216" fmla="*/ 1506682 w 8510155"/>
              <a:gd name="connsiteY216" fmla="*/ 4063867 h 4500285"/>
              <a:gd name="connsiteX217" fmla="*/ 1413164 w 8510155"/>
              <a:gd name="connsiteY217" fmla="*/ 4084649 h 4500285"/>
              <a:gd name="connsiteX218" fmla="*/ 1319646 w 8510155"/>
              <a:gd name="connsiteY218" fmla="*/ 4095040 h 4500285"/>
              <a:gd name="connsiteX219" fmla="*/ 1184564 w 8510155"/>
              <a:gd name="connsiteY219" fmla="*/ 4084649 h 4500285"/>
              <a:gd name="connsiteX220" fmla="*/ 1059873 w 8510155"/>
              <a:gd name="connsiteY220" fmla="*/ 4063867 h 4500285"/>
              <a:gd name="connsiteX221" fmla="*/ 904009 w 8510155"/>
              <a:gd name="connsiteY221" fmla="*/ 4043085 h 4500285"/>
              <a:gd name="connsiteX222" fmla="*/ 872836 w 8510155"/>
              <a:gd name="connsiteY222" fmla="*/ 4032694 h 4500285"/>
              <a:gd name="connsiteX223" fmla="*/ 768927 w 8510155"/>
              <a:gd name="connsiteY223" fmla="*/ 4011912 h 4500285"/>
              <a:gd name="connsiteX224" fmla="*/ 685800 w 8510155"/>
              <a:gd name="connsiteY224" fmla="*/ 3991130 h 4500285"/>
              <a:gd name="connsiteX225" fmla="*/ 644236 w 8510155"/>
              <a:gd name="connsiteY225" fmla="*/ 3980740 h 4500285"/>
              <a:gd name="connsiteX226" fmla="*/ 581891 w 8510155"/>
              <a:gd name="connsiteY226" fmla="*/ 3959958 h 4500285"/>
              <a:gd name="connsiteX227" fmla="*/ 353291 w 8510155"/>
              <a:gd name="connsiteY227" fmla="*/ 3949567 h 4500285"/>
              <a:gd name="connsiteX228" fmla="*/ 249382 w 8510155"/>
              <a:gd name="connsiteY228" fmla="*/ 3928785 h 4500285"/>
              <a:gd name="connsiteX229" fmla="*/ 197427 w 8510155"/>
              <a:gd name="connsiteY229" fmla="*/ 3918394 h 4500285"/>
              <a:gd name="connsiteX230" fmla="*/ 114300 w 8510155"/>
              <a:gd name="connsiteY230" fmla="*/ 3897612 h 4500285"/>
              <a:gd name="connsiteX231" fmla="*/ 31173 w 8510155"/>
              <a:gd name="connsiteY231" fmla="*/ 3876830 h 4500285"/>
              <a:gd name="connsiteX232" fmla="*/ 0 w 8510155"/>
              <a:gd name="connsiteY232" fmla="*/ 3866440 h 4500285"/>
              <a:gd name="connsiteX233" fmla="*/ 93518 w 8510155"/>
              <a:gd name="connsiteY233" fmla="*/ 3783312 h 4500285"/>
              <a:gd name="connsiteX234" fmla="*/ 155864 w 8510155"/>
              <a:gd name="connsiteY234" fmla="*/ 3731358 h 4500285"/>
              <a:gd name="connsiteX235" fmla="*/ 332509 w 8510155"/>
              <a:gd name="connsiteY235" fmla="*/ 3606667 h 4500285"/>
              <a:gd name="connsiteX236" fmla="*/ 415636 w 8510155"/>
              <a:gd name="connsiteY236" fmla="*/ 3513149 h 4500285"/>
              <a:gd name="connsiteX237" fmla="*/ 457200 w 8510155"/>
              <a:gd name="connsiteY237" fmla="*/ 3450803 h 4500285"/>
              <a:gd name="connsiteX238" fmla="*/ 446809 w 8510155"/>
              <a:gd name="connsiteY238" fmla="*/ 3409240 h 4500285"/>
              <a:gd name="connsiteX239" fmla="*/ 374073 w 8510155"/>
              <a:gd name="connsiteY239" fmla="*/ 3253376 h 4500285"/>
              <a:gd name="connsiteX240" fmla="*/ 280555 w 8510155"/>
              <a:gd name="connsiteY240" fmla="*/ 3118294 h 4500285"/>
              <a:gd name="connsiteX241" fmla="*/ 259773 w 8510155"/>
              <a:gd name="connsiteY241" fmla="*/ 3087121 h 4500285"/>
              <a:gd name="connsiteX242" fmla="*/ 197427 w 8510155"/>
              <a:gd name="connsiteY242" fmla="*/ 3003994 h 4500285"/>
              <a:gd name="connsiteX243" fmla="*/ 176646 w 8510155"/>
              <a:gd name="connsiteY243" fmla="*/ 2962430 h 4500285"/>
              <a:gd name="connsiteX244" fmla="*/ 114300 w 8510155"/>
              <a:gd name="connsiteY244" fmla="*/ 2889694 h 4500285"/>
              <a:gd name="connsiteX245" fmla="*/ 41564 w 8510155"/>
              <a:gd name="connsiteY245" fmla="*/ 2765003 h 4500285"/>
              <a:gd name="connsiteX246" fmla="*/ 0 w 8510155"/>
              <a:gd name="connsiteY246" fmla="*/ 2681876 h 4500285"/>
              <a:gd name="connsiteX247" fmla="*/ 10391 w 8510155"/>
              <a:gd name="connsiteY247" fmla="*/ 2629921 h 4500285"/>
              <a:gd name="connsiteX248" fmla="*/ 93518 w 8510155"/>
              <a:gd name="connsiteY248" fmla="*/ 2567576 h 4500285"/>
              <a:gd name="connsiteX249" fmla="*/ 238991 w 8510155"/>
              <a:gd name="connsiteY249" fmla="*/ 2505230 h 4500285"/>
              <a:gd name="connsiteX250" fmla="*/ 477982 w 8510155"/>
              <a:gd name="connsiteY250" fmla="*/ 2380540 h 4500285"/>
              <a:gd name="connsiteX251" fmla="*/ 498764 w 8510155"/>
              <a:gd name="connsiteY251" fmla="*/ 2307803 h 4500285"/>
              <a:gd name="connsiteX252" fmla="*/ 477982 w 8510155"/>
              <a:gd name="connsiteY252" fmla="*/ 2183112 h 4500285"/>
              <a:gd name="connsiteX253" fmla="*/ 457200 w 8510155"/>
              <a:gd name="connsiteY253" fmla="*/ 2141549 h 4500285"/>
              <a:gd name="connsiteX254" fmla="*/ 384464 w 8510155"/>
              <a:gd name="connsiteY254" fmla="*/ 1933730 h 4500285"/>
              <a:gd name="connsiteX255" fmla="*/ 332509 w 8510155"/>
              <a:gd name="connsiteY255" fmla="*/ 1757085 h 4500285"/>
              <a:gd name="connsiteX256" fmla="*/ 290946 w 8510155"/>
              <a:gd name="connsiteY256" fmla="*/ 1642785 h 4500285"/>
              <a:gd name="connsiteX257" fmla="*/ 280555 w 8510155"/>
              <a:gd name="connsiteY257" fmla="*/ 1611612 h 4500285"/>
              <a:gd name="connsiteX258" fmla="*/ 238991 w 8510155"/>
              <a:gd name="connsiteY258" fmla="*/ 1518094 h 4500285"/>
              <a:gd name="connsiteX259" fmla="*/ 228600 w 8510155"/>
              <a:gd name="connsiteY259" fmla="*/ 1486921 h 4500285"/>
              <a:gd name="connsiteX260" fmla="*/ 197427 w 8510155"/>
              <a:gd name="connsiteY260" fmla="*/ 1403794 h 4500285"/>
              <a:gd name="connsiteX261" fmla="*/ 145473 w 8510155"/>
              <a:gd name="connsiteY261" fmla="*/ 1279103 h 4500285"/>
              <a:gd name="connsiteX262" fmla="*/ 135082 w 8510155"/>
              <a:gd name="connsiteY262" fmla="*/ 1237540 h 4500285"/>
              <a:gd name="connsiteX263" fmla="*/ 114300 w 8510155"/>
              <a:gd name="connsiteY263" fmla="*/ 1175194 h 4500285"/>
              <a:gd name="connsiteX264" fmla="*/ 176646 w 8510155"/>
              <a:gd name="connsiteY264" fmla="*/ 1144021 h 4500285"/>
              <a:gd name="connsiteX265" fmla="*/ 249382 w 8510155"/>
              <a:gd name="connsiteY265" fmla="*/ 1133630 h 4500285"/>
              <a:gd name="connsiteX266" fmla="*/ 332509 w 8510155"/>
              <a:gd name="connsiteY266" fmla="*/ 1112849 h 4500285"/>
              <a:gd name="connsiteX267" fmla="*/ 415636 w 8510155"/>
              <a:gd name="connsiteY267" fmla="*/ 1102458 h 4500285"/>
              <a:gd name="connsiteX268" fmla="*/ 509155 w 8510155"/>
              <a:gd name="connsiteY268" fmla="*/ 1081676 h 4500285"/>
              <a:gd name="connsiteX269" fmla="*/ 581891 w 8510155"/>
              <a:gd name="connsiteY269" fmla="*/ 1060894 h 4500285"/>
              <a:gd name="connsiteX270" fmla="*/ 613064 w 8510155"/>
              <a:gd name="connsiteY270" fmla="*/ 1029721 h 4500285"/>
              <a:gd name="connsiteX271" fmla="*/ 654627 w 8510155"/>
              <a:gd name="connsiteY271" fmla="*/ 894640 h 4500285"/>
              <a:gd name="connsiteX272" fmla="*/ 675409 w 8510155"/>
              <a:gd name="connsiteY272" fmla="*/ 666040 h 4500285"/>
              <a:gd name="connsiteX273" fmla="*/ 665018 w 8510155"/>
              <a:gd name="connsiteY273" fmla="*/ 427049 h 4500285"/>
              <a:gd name="connsiteX274" fmla="*/ 654627 w 8510155"/>
              <a:gd name="connsiteY274" fmla="*/ 333530 h 4500285"/>
              <a:gd name="connsiteX275" fmla="*/ 644236 w 8510155"/>
              <a:gd name="connsiteY275" fmla="*/ 250403 h 4500285"/>
              <a:gd name="connsiteX276" fmla="*/ 623455 w 8510155"/>
              <a:gd name="connsiteY276" fmla="*/ 136103 h 4500285"/>
              <a:gd name="connsiteX277" fmla="*/ 633846 w 8510155"/>
              <a:gd name="connsiteY277" fmla="*/ 52976 h 4500285"/>
              <a:gd name="connsiteX278" fmla="*/ 706582 w 8510155"/>
              <a:gd name="connsiteY278" fmla="*/ 125712 h 4500285"/>
              <a:gd name="connsiteX279" fmla="*/ 810491 w 8510155"/>
              <a:gd name="connsiteY279" fmla="*/ 219230 h 4500285"/>
              <a:gd name="connsiteX280" fmla="*/ 935182 w 8510155"/>
              <a:gd name="connsiteY280" fmla="*/ 323140 h 4500285"/>
              <a:gd name="connsiteX281" fmla="*/ 1039091 w 8510155"/>
              <a:gd name="connsiteY281" fmla="*/ 416658 h 4500285"/>
              <a:gd name="connsiteX282" fmla="*/ 1174173 w 8510155"/>
              <a:gd name="connsiteY282" fmla="*/ 499785 h 4500285"/>
              <a:gd name="connsiteX283" fmla="*/ 1205346 w 8510155"/>
              <a:gd name="connsiteY283" fmla="*/ 489394 h 4500285"/>
              <a:gd name="connsiteX284" fmla="*/ 1278082 w 8510155"/>
              <a:gd name="connsiteY284" fmla="*/ 364703 h 4500285"/>
              <a:gd name="connsiteX285" fmla="*/ 1392382 w 8510155"/>
              <a:gd name="connsiteY285" fmla="*/ 229621 h 4500285"/>
              <a:gd name="connsiteX286" fmla="*/ 1475509 w 8510155"/>
              <a:gd name="connsiteY286" fmla="*/ 136103 h 4500285"/>
              <a:gd name="connsiteX287" fmla="*/ 1527464 w 8510155"/>
              <a:gd name="connsiteY287" fmla="*/ 94540 h 4500285"/>
              <a:gd name="connsiteX288" fmla="*/ 1558636 w 8510155"/>
              <a:gd name="connsiteY288" fmla="*/ 63367 h 4500285"/>
              <a:gd name="connsiteX289" fmla="*/ 1589809 w 8510155"/>
              <a:gd name="connsiteY289" fmla="*/ 42585 h 4500285"/>
              <a:gd name="connsiteX290" fmla="*/ 1652155 w 8510155"/>
              <a:gd name="connsiteY290" fmla="*/ 1021 h 4500285"/>
              <a:gd name="connsiteX291" fmla="*/ 1693718 w 8510155"/>
              <a:gd name="connsiteY291" fmla="*/ 84149 h 4500285"/>
              <a:gd name="connsiteX292" fmla="*/ 1724891 w 8510155"/>
              <a:gd name="connsiteY292" fmla="*/ 136103 h 4500285"/>
              <a:gd name="connsiteX293" fmla="*/ 1735282 w 8510155"/>
              <a:gd name="connsiteY293" fmla="*/ 167276 h 4500285"/>
              <a:gd name="connsiteX294" fmla="*/ 1766455 w 8510155"/>
              <a:gd name="connsiteY294" fmla="*/ 219230 h 4500285"/>
              <a:gd name="connsiteX295" fmla="*/ 1787236 w 8510155"/>
              <a:gd name="connsiteY295" fmla="*/ 271185 h 4500285"/>
              <a:gd name="connsiteX296" fmla="*/ 1808018 w 8510155"/>
              <a:gd name="connsiteY296" fmla="*/ 302358 h 4500285"/>
              <a:gd name="connsiteX297" fmla="*/ 1818409 w 8510155"/>
              <a:gd name="connsiteY297" fmla="*/ 333530 h 4500285"/>
              <a:gd name="connsiteX298" fmla="*/ 1839191 w 8510155"/>
              <a:gd name="connsiteY298" fmla="*/ 375094 h 4500285"/>
              <a:gd name="connsiteX299" fmla="*/ 1849582 w 8510155"/>
              <a:gd name="connsiteY299" fmla="*/ 406267 h 4500285"/>
              <a:gd name="connsiteX300" fmla="*/ 1870364 w 8510155"/>
              <a:gd name="connsiteY300" fmla="*/ 437440 h 4500285"/>
              <a:gd name="connsiteX301" fmla="*/ 1901536 w 8510155"/>
              <a:gd name="connsiteY301" fmla="*/ 499785 h 4500285"/>
              <a:gd name="connsiteX302" fmla="*/ 1932709 w 8510155"/>
              <a:gd name="connsiteY302" fmla="*/ 530958 h 4500285"/>
              <a:gd name="connsiteX303" fmla="*/ 1963882 w 8510155"/>
              <a:gd name="connsiteY303" fmla="*/ 530958 h 450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8510155" h="4500285">
                <a:moveTo>
                  <a:pt x="1963882" y="530958"/>
                </a:moveTo>
                <a:cubicBezTo>
                  <a:pt x="1977736" y="525763"/>
                  <a:pt x="1998797" y="510628"/>
                  <a:pt x="2015836" y="499785"/>
                </a:cubicBezTo>
                <a:cubicBezTo>
                  <a:pt x="2036908" y="486375"/>
                  <a:pt x="2057400" y="472076"/>
                  <a:pt x="2078182" y="458221"/>
                </a:cubicBezTo>
                <a:cubicBezTo>
                  <a:pt x="2088573" y="451294"/>
                  <a:pt x="2098765" y="444059"/>
                  <a:pt x="2109355" y="437440"/>
                </a:cubicBezTo>
                <a:cubicBezTo>
                  <a:pt x="2126481" y="426736"/>
                  <a:pt x="2144505" y="417470"/>
                  <a:pt x="2161309" y="406267"/>
                </a:cubicBezTo>
                <a:cubicBezTo>
                  <a:pt x="2182091" y="392412"/>
                  <a:pt x="2201315" y="375873"/>
                  <a:pt x="2223655" y="364703"/>
                </a:cubicBezTo>
                <a:cubicBezTo>
                  <a:pt x="2323308" y="314875"/>
                  <a:pt x="2199747" y="377985"/>
                  <a:pt x="2317173" y="312749"/>
                </a:cubicBezTo>
                <a:cubicBezTo>
                  <a:pt x="2330713" y="305227"/>
                  <a:pt x="2345287" y="299652"/>
                  <a:pt x="2358736" y="291967"/>
                </a:cubicBezTo>
                <a:cubicBezTo>
                  <a:pt x="2369579" y="285771"/>
                  <a:pt x="2378739" y="276770"/>
                  <a:pt x="2389909" y="271185"/>
                </a:cubicBezTo>
                <a:cubicBezTo>
                  <a:pt x="2460619" y="235830"/>
                  <a:pt x="2376153" y="294070"/>
                  <a:pt x="2462646" y="240012"/>
                </a:cubicBezTo>
                <a:cubicBezTo>
                  <a:pt x="2477332" y="230834"/>
                  <a:pt x="2489173" y="217432"/>
                  <a:pt x="2504209" y="208840"/>
                </a:cubicBezTo>
                <a:cubicBezTo>
                  <a:pt x="2513719" y="203406"/>
                  <a:pt x="2525807" y="203768"/>
                  <a:pt x="2535382" y="198449"/>
                </a:cubicBezTo>
                <a:cubicBezTo>
                  <a:pt x="2557215" y="186319"/>
                  <a:pt x="2574537" y="166161"/>
                  <a:pt x="2597727" y="156885"/>
                </a:cubicBezTo>
                <a:cubicBezTo>
                  <a:pt x="2632363" y="143030"/>
                  <a:pt x="2668269" y="132003"/>
                  <a:pt x="2701636" y="115321"/>
                </a:cubicBezTo>
                <a:cubicBezTo>
                  <a:pt x="2715491" y="108394"/>
                  <a:pt x="2729045" y="100831"/>
                  <a:pt x="2743200" y="94540"/>
                </a:cubicBezTo>
                <a:cubicBezTo>
                  <a:pt x="2760245" y="86965"/>
                  <a:pt x="2778110" y="81334"/>
                  <a:pt x="2795155" y="73758"/>
                </a:cubicBezTo>
                <a:cubicBezTo>
                  <a:pt x="2809310" y="67467"/>
                  <a:pt x="2822336" y="58729"/>
                  <a:pt x="2836718" y="52976"/>
                </a:cubicBezTo>
                <a:cubicBezTo>
                  <a:pt x="2857057" y="44840"/>
                  <a:pt x="2878282" y="39121"/>
                  <a:pt x="2899064" y="32194"/>
                </a:cubicBezTo>
                <a:cubicBezTo>
                  <a:pt x="2909455" y="28730"/>
                  <a:pt x="2921123" y="27878"/>
                  <a:pt x="2930236" y="21803"/>
                </a:cubicBezTo>
                <a:lnTo>
                  <a:pt x="2961409" y="1021"/>
                </a:lnTo>
                <a:cubicBezTo>
                  <a:pt x="2971800" y="4485"/>
                  <a:pt x="2984837" y="3667"/>
                  <a:pt x="2992582" y="11412"/>
                </a:cubicBezTo>
                <a:cubicBezTo>
                  <a:pt x="3003535" y="22365"/>
                  <a:pt x="3005679" y="39527"/>
                  <a:pt x="3013364" y="52976"/>
                </a:cubicBezTo>
                <a:cubicBezTo>
                  <a:pt x="3019560" y="63819"/>
                  <a:pt x="3026151" y="74555"/>
                  <a:pt x="3034146" y="84149"/>
                </a:cubicBezTo>
                <a:cubicBezTo>
                  <a:pt x="3043553" y="95438"/>
                  <a:pt x="3055911" y="104032"/>
                  <a:pt x="3065318" y="115321"/>
                </a:cubicBezTo>
                <a:cubicBezTo>
                  <a:pt x="3073313" y="124915"/>
                  <a:pt x="3078755" y="136394"/>
                  <a:pt x="3086100" y="146494"/>
                </a:cubicBezTo>
                <a:cubicBezTo>
                  <a:pt x="3106472" y="174506"/>
                  <a:pt x="3127328" y="202167"/>
                  <a:pt x="3148446" y="229621"/>
                </a:cubicBezTo>
                <a:cubicBezTo>
                  <a:pt x="3161968" y="247200"/>
                  <a:pt x="3171556" y="269274"/>
                  <a:pt x="3190009" y="281576"/>
                </a:cubicBezTo>
                <a:cubicBezTo>
                  <a:pt x="3200400" y="288503"/>
                  <a:pt x="3212351" y="293527"/>
                  <a:pt x="3221182" y="302358"/>
                </a:cubicBezTo>
                <a:cubicBezTo>
                  <a:pt x="3233428" y="314604"/>
                  <a:pt x="3240109" y="331675"/>
                  <a:pt x="3252355" y="343921"/>
                </a:cubicBezTo>
                <a:cubicBezTo>
                  <a:pt x="3261185" y="352751"/>
                  <a:pt x="3273933" y="356708"/>
                  <a:pt x="3283527" y="364703"/>
                </a:cubicBezTo>
                <a:cubicBezTo>
                  <a:pt x="3294816" y="374111"/>
                  <a:pt x="3303100" y="386854"/>
                  <a:pt x="3314700" y="395876"/>
                </a:cubicBezTo>
                <a:cubicBezTo>
                  <a:pt x="3334416" y="411210"/>
                  <a:pt x="3356264" y="423585"/>
                  <a:pt x="3377046" y="437440"/>
                </a:cubicBezTo>
                <a:lnTo>
                  <a:pt x="3408218" y="458221"/>
                </a:lnTo>
                <a:cubicBezTo>
                  <a:pt x="3418609" y="465148"/>
                  <a:pt x="3427543" y="475054"/>
                  <a:pt x="3439391" y="479003"/>
                </a:cubicBezTo>
                <a:lnTo>
                  <a:pt x="3470564" y="489394"/>
                </a:lnTo>
                <a:cubicBezTo>
                  <a:pt x="3520847" y="486748"/>
                  <a:pt x="3656756" y="487007"/>
                  <a:pt x="3730336" y="468612"/>
                </a:cubicBezTo>
                <a:cubicBezTo>
                  <a:pt x="3871759" y="433256"/>
                  <a:pt x="3736129" y="466038"/>
                  <a:pt x="3823855" y="427049"/>
                </a:cubicBezTo>
                <a:cubicBezTo>
                  <a:pt x="3843873" y="418152"/>
                  <a:pt x="3866607" y="416064"/>
                  <a:pt x="3886200" y="406267"/>
                </a:cubicBezTo>
                <a:cubicBezTo>
                  <a:pt x="4026688" y="336023"/>
                  <a:pt x="3965324" y="353034"/>
                  <a:pt x="4062846" y="333530"/>
                </a:cubicBezTo>
                <a:cubicBezTo>
                  <a:pt x="4241899" y="221622"/>
                  <a:pt x="4063118" y="324319"/>
                  <a:pt x="4208318" y="260794"/>
                </a:cubicBezTo>
                <a:cubicBezTo>
                  <a:pt x="4243796" y="245273"/>
                  <a:pt x="4276272" y="223222"/>
                  <a:pt x="4312227" y="208840"/>
                </a:cubicBezTo>
                <a:cubicBezTo>
                  <a:pt x="4346863" y="194985"/>
                  <a:pt x="4379945" y="176324"/>
                  <a:pt x="4416136" y="167276"/>
                </a:cubicBezTo>
                <a:cubicBezTo>
                  <a:pt x="4429991" y="163812"/>
                  <a:pt x="4444152" y="161401"/>
                  <a:pt x="4457700" y="156885"/>
                </a:cubicBezTo>
                <a:cubicBezTo>
                  <a:pt x="4475395" y="150987"/>
                  <a:pt x="4492610" y="143679"/>
                  <a:pt x="4509655" y="136103"/>
                </a:cubicBezTo>
                <a:cubicBezTo>
                  <a:pt x="4523810" y="129812"/>
                  <a:pt x="4536382" y="119772"/>
                  <a:pt x="4551218" y="115321"/>
                </a:cubicBezTo>
                <a:cubicBezTo>
                  <a:pt x="4571398" y="109267"/>
                  <a:pt x="4592782" y="108394"/>
                  <a:pt x="4613564" y="104930"/>
                </a:cubicBezTo>
                <a:cubicBezTo>
                  <a:pt x="4707294" y="58066"/>
                  <a:pt x="4591014" y="112448"/>
                  <a:pt x="4738255" y="63367"/>
                </a:cubicBezTo>
                <a:cubicBezTo>
                  <a:pt x="4759037" y="56440"/>
                  <a:pt x="4779348" y="47898"/>
                  <a:pt x="4800600" y="42585"/>
                </a:cubicBezTo>
                <a:lnTo>
                  <a:pt x="4883727" y="21803"/>
                </a:lnTo>
                <a:cubicBezTo>
                  <a:pt x="4908406" y="5350"/>
                  <a:pt x="4916741" y="-12054"/>
                  <a:pt x="4946073" y="11412"/>
                </a:cubicBezTo>
                <a:cubicBezTo>
                  <a:pt x="4959399" y="22073"/>
                  <a:pt x="4981175" y="72843"/>
                  <a:pt x="4987636" y="84149"/>
                </a:cubicBezTo>
                <a:cubicBezTo>
                  <a:pt x="4993832" y="94992"/>
                  <a:pt x="5002222" y="104478"/>
                  <a:pt x="5008418" y="115321"/>
                </a:cubicBezTo>
                <a:cubicBezTo>
                  <a:pt x="5016103" y="128770"/>
                  <a:pt x="5020990" y="143750"/>
                  <a:pt x="5029200" y="156885"/>
                </a:cubicBezTo>
                <a:cubicBezTo>
                  <a:pt x="5038379" y="171571"/>
                  <a:pt x="5050307" y="184357"/>
                  <a:pt x="5060373" y="198449"/>
                </a:cubicBezTo>
                <a:cubicBezTo>
                  <a:pt x="5067632" y="208611"/>
                  <a:pt x="5073896" y="219459"/>
                  <a:pt x="5081155" y="229621"/>
                </a:cubicBezTo>
                <a:cubicBezTo>
                  <a:pt x="5091221" y="243713"/>
                  <a:pt x="5102261" y="257093"/>
                  <a:pt x="5112327" y="271185"/>
                </a:cubicBezTo>
                <a:cubicBezTo>
                  <a:pt x="5119586" y="281347"/>
                  <a:pt x="5124708" y="293117"/>
                  <a:pt x="5133109" y="302358"/>
                </a:cubicBezTo>
                <a:cubicBezTo>
                  <a:pt x="5261985" y="444122"/>
                  <a:pt x="5170080" y="341471"/>
                  <a:pt x="5257800" y="416658"/>
                </a:cubicBezTo>
                <a:cubicBezTo>
                  <a:pt x="5268957" y="426221"/>
                  <a:pt x="5277374" y="438808"/>
                  <a:pt x="5288973" y="447830"/>
                </a:cubicBezTo>
                <a:cubicBezTo>
                  <a:pt x="5308688" y="463164"/>
                  <a:pt x="5330536" y="475539"/>
                  <a:pt x="5351318" y="489394"/>
                </a:cubicBezTo>
                <a:lnTo>
                  <a:pt x="5382491" y="510176"/>
                </a:lnTo>
                <a:cubicBezTo>
                  <a:pt x="5403273" y="506712"/>
                  <a:pt x="5424235" y="504199"/>
                  <a:pt x="5444836" y="499785"/>
                </a:cubicBezTo>
                <a:cubicBezTo>
                  <a:pt x="5517905" y="484127"/>
                  <a:pt x="5524881" y="480030"/>
                  <a:pt x="5590309" y="458221"/>
                </a:cubicBezTo>
                <a:cubicBezTo>
                  <a:pt x="5600700" y="454757"/>
                  <a:pt x="5612090" y="453465"/>
                  <a:pt x="5621482" y="447830"/>
                </a:cubicBezTo>
                <a:cubicBezTo>
                  <a:pt x="5638800" y="437439"/>
                  <a:pt x="5655372" y="425690"/>
                  <a:pt x="5673436" y="416658"/>
                </a:cubicBezTo>
                <a:cubicBezTo>
                  <a:pt x="5683233" y="411760"/>
                  <a:pt x="5694638" y="410799"/>
                  <a:pt x="5704609" y="406267"/>
                </a:cubicBezTo>
                <a:cubicBezTo>
                  <a:pt x="5732812" y="393447"/>
                  <a:pt x="5758346" y="374500"/>
                  <a:pt x="5787736" y="364703"/>
                </a:cubicBezTo>
                <a:cubicBezTo>
                  <a:pt x="5798127" y="361239"/>
                  <a:pt x="5809334" y="359631"/>
                  <a:pt x="5818909" y="354312"/>
                </a:cubicBezTo>
                <a:cubicBezTo>
                  <a:pt x="5840743" y="342182"/>
                  <a:pt x="5858915" y="323919"/>
                  <a:pt x="5881255" y="312749"/>
                </a:cubicBezTo>
                <a:cubicBezTo>
                  <a:pt x="5902037" y="302358"/>
                  <a:pt x="5922448" y="291191"/>
                  <a:pt x="5943600" y="281576"/>
                </a:cubicBezTo>
                <a:cubicBezTo>
                  <a:pt x="5960581" y="273858"/>
                  <a:pt x="5979180" y="269726"/>
                  <a:pt x="5995555" y="260794"/>
                </a:cubicBezTo>
                <a:cubicBezTo>
                  <a:pt x="6085854" y="211539"/>
                  <a:pt x="6026216" y="229840"/>
                  <a:pt x="6099464" y="198449"/>
                </a:cubicBezTo>
                <a:cubicBezTo>
                  <a:pt x="6109531" y="194135"/>
                  <a:pt x="6120569" y="192373"/>
                  <a:pt x="6130636" y="188058"/>
                </a:cubicBezTo>
                <a:cubicBezTo>
                  <a:pt x="6144874" y="181956"/>
                  <a:pt x="6157962" y="173378"/>
                  <a:pt x="6172200" y="167276"/>
                </a:cubicBezTo>
                <a:cubicBezTo>
                  <a:pt x="6182267" y="162961"/>
                  <a:pt x="6193576" y="161783"/>
                  <a:pt x="6203373" y="156885"/>
                </a:cubicBezTo>
                <a:cubicBezTo>
                  <a:pt x="6214543" y="151300"/>
                  <a:pt x="6223134" y="141175"/>
                  <a:pt x="6234546" y="136103"/>
                </a:cubicBezTo>
                <a:cubicBezTo>
                  <a:pt x="6254564" y="127206"/>
                  <a:pt x="6278664" y="127472"/>
                  <a:pt x="6296891" y="115321"/>
                </a:cubicBezTo>
                <a:cubicBezTo>
                  <a:pt x="6307282" y="108394"/>
                  <a:pt x="6316652" y="99612"/>
                  <a:pt x="6328064" y="94540"/>
                </a:cubicBezTo>
                <a:cubicBezTo>
                  <a:pt x="6348082" y="85643"/>
                  <a:pt x="6372182" y="85909"/>
                  <a:pt x="6390409" y="73758"/>
                </a:cubicBezTo>
                <a:lnTo>
                  <a:pt x="6452755" y="32194"/>
                </a:lnTo>
                <a:cubicBezTo>
                  <a:pt x="6466609" y="49512"/>
                  <a:pt x="6481600" y="65980"/>
                  <a:pt x="6494318" y="84149"/>
                </a:cubicBezTo>
                <a:cubicBezTo>
                  <a:pt x="6505900" y="100694"/>
                  <a:pt x="6512702" y="120472"/>
                  <a:pt x="6525491" y="136103"/>
                </a:cubicBezTo>
                <a:cubicBezTo>
                  <a:pt x="6544102" y="158850"/>
                  <a:pt x="6568175" y="176604"/>
                  <a:pt x="6587836" y="198449"/>
                </a:cubicBezTo>
                <a:cubicBezTo>
                  <a:pt x="6599421" y="211321"/>
                  <a:pt x="6607424" y="227140"/>
                  <a:pt x="6619009" y="240012"/>
                </a:cubicBezTo>
                <a:cubicBezTo>
                  <a:pt x="6638670" y="261857"/>
                  <a:pt x="6660573" y="281576"/>
                  <a:pt x="6681355" y="302358"/>
                </a:cubicBezTo>
                <a:cubicBezTo>
                  <a:pt x="6691746" y="312749"/>
                  <a:pt x="6701052" y="324350"/>
                  <a:pt x="6712527" y="333530"/>
                </a:cubicBezTo>
                <a:cubicBezTo>
                  <a:pt x="6747163" y="361239"/>
                  <a:pt x="6779529" y="392054"/>
                  <a:pt x="6816436" y="416658"/>
                </a:cubicBezTo>
                <a:cubicBezTo>
                  <a:pt x="6826827" y="423585"/>
                  <a:pt x="6838015" y="429445"/>
                  <a:pt x="6847609" y="437440"/>
                </a:cubicBezTo>
                <a:cubicBezTo>
                  <a:pt x="6901697" y="482512"/>
                  <a:pt x="6854316" y="461574"/>
                  <a:pt x="6930736" y="499785"/>
                </a:cubicBezTo>
                <a:cubicBezTo>
                  <a:pt x="6940533" y="504683"/>
                  <a:pt x="6952112" y="505278"/>
                  <a:pt x="6961909" y="510176"/>
                </a:cubicBezTo>
                <a:cubicBezTo>
                  <a:pt x="6973079" y="515761"/>
                  <a:pt x="6981912" y="525373"/>
                  <a:pt x="6993082" y="530958"/>
                </a:cubicBezTo>
                <a:cubicBezTo>
                  <a:pt x="7002879" y="535856"/>
                  <a:pt x="7014458" y="536451"/>
                  <a:pt x="7024255" y="541349"/>
                </a:cubicBezTo>
                <a:cubicBezTo>
                  <a:pt x="7123055" y="590748"/>
                  <a:pt x="6956922" y="529295"/>
                  <a:pt x="7117773" y="582912"/>
                </a:cubicBezTo>
                <a:cubicBezTo>
                  <a:pt x="7128164" y="586376"/>
                  <a:pt x="7138078" y="591944"/>
                  <a:pt x="7148946" y="593303"/>
                </a:cubicBezTo>
                <a:cubicBezTo>
                  <a:pt x="7369878" y="620920"/>
                  <a:pt x="7053840" y="582753"/>
                  <a:pt x="7367155" y="614085"/>
                </a:cubicBezTo>
                <a:cubicBezTo>
                  <a:pt x="7391525" y="616522"/>
                  <a:pt x="7415472" y="622598"/>
                  <a:pt x="7439891" y="624476"/>
                </a:cubicBezTo>
                <a:cubicBezTo>
                  <a:pt x="7527132" y="631187"/>
                  <a:pt x="7815481" y="642291"/>
                  <a:pt x="7886700" y="645258"/>
                </a:cubicBezTo>
                <a:cubicBezTo>
                  <a:pt x="7952509" y="641794"/>
                  <a:pt x="8034873" y="591085"/>
                  <a:pt x="8084127" y="634867"/>
                </a:cubicBezTo>
                <a:cubicBezTo>
                  <a:pt x="8128212" y="674053"/>
                  <a:pt x="8079076" y="752771"/>
                  <a:pt x="8073736" y="811512"/>
                </a:cubicBezTo>
                <a:cubicBezTo>
                  <a:pt x="8072137" y="829101"/>
                  <a:pt x="8066249" y="846046"/>
                  <a:pt x="8063346" y="863467"/>
                </a:cubicBezTo>
                <a:cubicBezTo>
                  <a:pt x="8059320" y="887625"/>
                  <a:pt x="8057758" y="912187"/>
                  <a:pt x="8052955" y="936203"/>
                </a:cubicBezTo>
                <a:cubicBezTo>
                  <a:pt x="8050807" y="946943"/>
                  <a:pt x="8045027" y="956703"/>
                  <a:pt x="8042564" y="967376"/>
                </a:cubicBezTo>
                <a:cubicBezTo>
                  <a:pt x="8034621" y="1001794"/>
                  <a:pt x="8030349" y="1037017"/>
                  <a:pt x="8021782" y="1071285"/>
                </a:cubicBezTo>
                <a:lnTo>
                  <a:pt x="8011391" y="1112849"/>
                </a:lnTo>
                <a:cubicBezTo>
                  <a:pt x="7998191" y="1231644"/>
                  <a:pt x="7994797" y="1210795"/>
                  <a:pt x="8011391" y="1351840"/>
                </a:cubicBezTo>
                <a:cubicBezTo>
                  <a:pt x="8015409" y="1385992"/>
                  <a:pt x="8027476" y="1384009"/>
                  <a:pt x="8042564" y="1414185"/>
                </a:cubicBezTo>
                <a:cubicBezTo>
                  <a:pt x="8059466" y="1447988"/>
                  <a:pt x="8043959" y="1446753"/>
                  <a:pt x="8073736" y="1476530"/>
                </a:cubicBezTo>
                <a:cubicBezTo>
                  <a:pt x="8082567" y="1485361"/>
                  <a:pt x="8094518" y="1490385"/>
                  <a:pt x="8104909" y="1497312"/>
                </a:cubicBezTo>
                <a:cubicBezTo>
                  <a:pt x="8141025" y="1569544"/>
                  <a:pt x="8114738" y="1527923"/>
                  <a:pt x="8198427" y="1611612"/>
                </a:cubicBezTo>
                <a:lnTo>
                  <a:pt x="8291946" y="1705130"/>
                </a:lnTo>
                <a:cubicBezTo>
                  <a:pt x="8305801" y="1718985"/>
                  <a:pt x="8317206" y="1735826"/>
                  <a:pt x="8333509" y="1746694"/>
                </a:cubicBezTo>
                <a:cubicBezTo>
                  <a:pt x="8410907" y="1798292"/>
                  <a:pt x="8315846" y="1731975"/>
                  <a:pt x="8395855" y="1798649"/>
                </a:cubicBezTo>
                <a:cubicBezTo>
                  <a:pt x="8405449" y="1806644"/>
                  <a:pt x="8417693" y="1811133"/>
                  <a:pt x="8427027" y="1819430"/>
                </a:cubicBezTo>
                <a:cubicBezTo>
                  <a:pt x="8485262" y="1871195"/>
                  <a:pt x="8478569" y="1865570"/>
                  <a:pt x="8510155" y="1912949"/>
                </a:cubicBezTo>
                <a:cubicBezTo>
                  <a:pt x="8456911" y="2019434"/>
                  <a:pt x="8536980" y="1870253"/>
                  <a:pt x="8427027" y="2016858"/>
                </a:cubicBezTo>
                <a:cubicBezTo>
                  <a:pt x="8398367" y="2055072"/>
                  <a:pt x="8391958" y="2067699"/>
                  <a:pt x="8354291" y="2099985"/>
                </a:cubicBezTo>
                <a:cubicBezTo>
                  <a:pt x="8344809" y="2108112"/>
                  <a:pt x="8333509" y="2113840"/>
                  <a:pt x="8323118" y="2120767"/>
                </a:cubicBezTo>
                <a:cubicBezTo>
                  <a:pt x="8312727" y="2134621"/>
                  <a:pt x="8303531" y="2149458"/>
                  <a:pt x="8291946" y="2162330"/>
                </a:cubicBezTo>
                <a:cubicBezTo>
                  <a:pt x="8272285" y="2184176"/>
                  <a:pt x="8245903" y="2200222"/>
                  <a:pt x="8229600" y="2224676"/>
                </a:cubicBezTo>
                <a:cubicBezTo>
                  <a:pt x="8162034" y="2326025"/>
                  <a:pt x="8267866" y="2168526"/>
                  <a:pt x="8177646" y="2297412"/>
                </a:cubicBezTo>
                <a:cubicBezTo>
                  <a:pt x="8163323" y="2317874"/>
                  <a:pt x="8149937" y="2338976"/>
                  <a:pt x="8136082" y="2359758"/>
                </a:cubicBezTo>
                <a:cubicBezTo>
                  <a:pt x="8129155" y="2370149"/>
                  <a:pt x="8124130" y="2382100"/>
                  <a:pt x="8115300" y="2390930"/>
                </a:cubicBezTo>
                <a:lnTo>
                  <a:pt x="8084127" y="2422103"/>
                </a:lnTo>
                <a:cubicBezTo>
                  <a:pt x="8105361" y="2485805"/>
                  <a:pt x="8086772" y="2445529"/>
                  <a:pt x="8167255" y="2526012"/>
                </a:cubicBezTo>
                <a:cubicBezTo>
                  <a:pt x="8177646" y="2536403"/>
                  <a:pt x="8186671" y="2548368"/>
                  <a:pt x="8198427" y="2557185"/>
                </a:cubicBezTo>
                <a:cubicBezTo>
                  <a:pt x="8216268" y="2570566"/>
                  <a:pt x="8249893" y="2596985"/>
                  <a:pt x="8271164" y="2609140"/>
                </a:cubicBezTo>
                <a:cubicBezTo>
                  <a:pt x="8284613" y="2616825"/>
                  <a:pt x="8298873" y="2622994"/>
                  <a:pt x="8312727" y="2629921"/>
                </a:cubicBezTo>
                <a:cubicBezTo>
                  <a:pt x="8323118" y="2640312"/>
                  <a:pt x="8332611" y="2651686"/>
                  <a:pt x="8343900" y="2661094"/>
                </a:cubicBezTo>
                <a:cubicBezTo>
                  <a:pt x="8353494" y="2669089"/>
                  <a:pt x="8366242" y="2673045"/>
                  <a:pt x="8375073" y="2681876"/>
                </a:cubicBezTo>
                <a:cubicBezTo>
                  <a:pt x="8444344" y="2751147"/>
                  <a:pt x="8343903" y="2678415"/>
                  <a:pt x="8427027" y="2733830"/>
                </a:cubicBezTo>
                <a:cubicBezTo>
                  <a:pt x="8423563" y="2744221"/>
                  <a:pt x="8425189" y="2758161"/>
                  <a:pt x="8416636" y="2765003"/>
                </a:cubicBezTo>
                <a:cubicBezTo>
                  <a:pt x="8405485" y="2773924"/>
                  <a:pt x="8389210" y="2773374"/>
                  <a:pt x="8375073" y="2775394"/>
                </a:cubicBezTo>
                <a:cubicBezTo>
                  <a:pt x="8340614" y="2780317"/>
                  <a:pt x="8305800" y="2782321"/>
                  <a:pt x="8271164" y="2785785"/>
                </a:cubicBezTo>
                <a:cubicBezTo>
                  <a:pt x="8257309" y="2789249"/>
                  <a:pt x="8243604" y="2793375"/>
                  <a:pt x="8229600" y="2796176"/>
                </a:cubicBezTo>
                <a:cubicBezTo>
                  <a:pt x="8208941" y="2800308"/>
                  <a:pt x="8187694" y="2801457"/>
                  <a:pt x="8167255" y="2806567"/>
                </a:cubicBezTo>
                <a:cubicBezTo>
                  <a:pt x="8167251" y="2806568"/>
                  <a:pt x="8089325" y="2832544"/>
                  <a:pt x="8073736" y="2837740"/>
                </a:cubicBezTo>
                <a:cubicBezTo>
                  <a:pt x="8063345" y="2841203"/>
                  <a:pt x="8053304" y="2845982"/>
                  <a:pt x="8042564" y="2848130"/>
                </a:cubicBezTo>
                <a:lnTo>
                  <a:pt x="7990609" y="2858521"/>
                </a:lnTo>
                <a:cubicBezTo>
                  <a:pt x="7973291" y="2865448"/>
                  <a:pt x="7956119" y="2872754"/>
                  <a:pt x="7938655" y="2879303"/>
                </a:cubicBezTo>
                <a:cubicBezTo>
                  <a:pt x="7928399" y="2883149"/>
                  <a:pt x="7917279" y="2884796"/>
                  <a:pt x="7907482" y="2889694"/>
                </a:cubicBezTo>
                <a:cubicBezTo>
                  <a:pt x="7826909" y="2929981"/>
                  <a:pt x="7923490" y="2894749"/>
                  <a:pt x="7845136" y="2920867"/>
                </a:cubicBezTo>
                <a:cubicBezTo>
                  <a:pt x="7773677" y="2968506"/>
                  <a:pt x="7806486" y="2954532"/>
                  <a:pt x="7751618" y="2972821"/>
                </a:cubicBezTo>
                <a:cubicBezTo>
                  <a:pt x="7766670" y="3228701"/>
                  <a:pt x="7752329" y="3068328"/>
                  <a:pt x="7772400" y="3222203"/>
                </a:cubicBezTo>
                <a:cubicBezTo>
                  <a:pt x="7779624" y="3277583"/>
                  <a:pt x="7779636" y="3334276"/>
                  <a:pt x="7793182" y="3388458"/>
                </a:cubicBezTo>
                <a:lnTo>
                  <a:pt x="7813964" y="3471585"/>
                </a:lnTo>
                <a:cubicBezTo>
                  <a:pt x="7817428" y="3485440"/>
                  <a:pt x="7819839" y="3499601"/>
                  <a:pt x="7824355" y="3513149"/>
                </a:cubicBezTo>
                <a:cubicBezTo>
                  <a:pt x="7827819" y="3523540"/>
                  <a:pt x="7831864" y="3533754"/>
                  <a:pt x="7834746" y="3544321"/>
                </a:cubicBezTo>
                <a:cubicBezTo>
                  <a:pt x="7842261" y="3571877"/>
                  <a:pt x="7846495" y="3600353"/>
                  <a:pt x="7855527" y="3627449"/>
                </a:cubicBezTo>
                <a:cubicBezTo>
                  <a:pt x="7858991" y="3637840"/>
                  <a:pt x="7863036" y="3648054"/>
                  <a:pt x="7865918" y="3658621"/>
                </a:cubicBezTo>
                <a:cubicBezTo>
                  <a:pt x="7873433" y="3686177"/>
                  <a:pt x="7877668" y="3714653"/>
                  <a:pt x="7886700" y="3741749"/>
                </a:cubicBezTo>
                <a:cubicBezTo>
                  <a:pt x="7911998" y="3817642"/>
                  <a:pt x="7902169" y="3782842"/>
                  <a:pt x="7917873" y="3845658"/>
                </a:cubicBezTo>
                <a:cubicBezTo>
                  <a:pt x="7907482" y="3849122"/>
                  <a:pt x="7897653" y="3856049"/>
                  <a:pt x="7886700" y="3856049"/>
                </a:cubicBezTo>
                <a:cubicBezTo>
                  <a:pt x="7872419" y="3856049"/>
                  <a:pt x="7858684" y="3850174"/>
                  <a:pt x="7845136" y="3845658"/>
                </a:cubicBezTo>
                <a:cubicBezTo>
                  <a:pt x="7817061" y="3836300"/>
                  <a:pt x="7789486" y="3825476"/>
                  <a:pt x="7762009" y="3814485"/>
                </a:cubicBezTo>
                <a:cubicBezTo>
                  <a:pt x="7720202" y="3797762"/>
                  <a:pt x="7678121" y="3781571"/>
                  <a:pt x="7637318" y="3762530"/>
                </a:cubicBezTo>
                <a:cubicBezTo>
                  <a:pt x="7626002" y="3757249"/>
                  <a:pt x="7617462" y="3747030"/>
                  <a:pt x="7606146" y="3741749"/>
                </a:cubicBezTo>
                <a:cubicBezTo>
                  <a:pt x="7430539" y="3659799"/>
                  <a:pt x="7526493" y="3712519"/>
                  <a:pt x="7325591" y="3648230"/>
                </a:cubicBezTo>
                <a:cubicBezTo>
                  <a:pt x="7290061" y="3636861"/>
                  <a:pt x="7257255" y="3617900"/>
                  <a:pt x="7221682" y="3606667"/>
                </a:cubicBezTo>
                <a:cubicBezTo>
                  <a:pt x="7145265" y="3582536"/>
                  <a:pt x="7094736" y="3582846"/>
                  <a:pt x="7013864" y="3575494"/>
                </a:cubicBezTo>
                <a:cubicBezTo>
                  <a:pt x="6986155" y="3578958"/>
                  <a:pt x="6938867" y="3559170"/>
                  <a:pt x="6930736" y="3585885"/>
                </a:cubicBezTo>
                <a:cubicBezTo>
                  <a:pt x="6908526" y="3658859"/>
                  <a:pt x="6936216" y="3738365"/>
                  <a:pt x="6941127" y="3814485"/>
                </a:cubicBezTo>
                <a:cubicBezTo>
                  <a:pt x="6943146" y="3845784"/>
                  <a:pt x="6948235" y="3876811"/>
                  <a:pt x="6951518" y="3908003"/>
                </a:cubicBezTo>
                <a:cubicBezTo>
                  <a:pt x="6955162" y="3942621"/>
                  <a:pt x="6958445" y="3977276"/>
                  <a:pt x="6961909" y="4011912"/>
                </a:cubicBezTo>
                <a:cubicBezTo>
                  <a:pt x="6958445" y="4119285"/>
                  <a:pt x="6972586" y="4228688"/>
                  <a:pt x="6951518" y="4334030"/>
                </a:cubicBezTo>
                <a:cubicBezTo>
                  <a:pt x="6948054" y="4351348"/>
                  <a:pt x="6916196" y="4329580"/>
                  <a:pt x="6899564" y="4323640"/>
                </a:cubicBezTo>
                <a:cubicBezTo>
                  <a:pt x="6867438" y="4312167"/>
                  <a:pt x="6837885" y="4294322"/>
                  <a:pt x="6806046" y="4282076"/>
                </a:cubicBezTo>
                <a:cubicBezTo>
                  <a:pt x="6792717" y="4276949"/>
                  <a:pt x="6777854" y="4276699"/>
                  <a:pt x="6764482" y="4271685"/>
                </a:cubicBezTo>
                <a:cubicBezTo>
                  <a:pt x="6722322" y="4255875"/>
                  <a:pt x="6680938" y="4238017"/>
                  <a:pt x="6639791" y="4219730"/>
                </a:cubicBezTo>
                <a:cubicBezTo>
                  <a:pt x="6618559" y="4210294"/>
                  <a:pt x="6599083" y="4197025"/>
                  <a:pt x="6577446" y="4188558"/>
                </a:cubicBezTo>
                <a:cubicBezTo>
                  <a:pt x="6519297" y="4165804"/>
                  <a:pt x="6460184" y="4145512"/>
                  <a:pt x="6400800" y="4126212"/>
                </a:cubicBezTo>
                <a:cubicBezTo>
                  <a:pt x="6321606" y="4100474"/>
                  <a:pt x="6239124" y="4084403"/>
                  <a:pt x="6161809" y="4053476"/>
                </a:cubicBezTo>
                <a:cubicBezTo>
                  <a:pt x="6100389" y="4028907"/>
                  <a:pt x="6090479" y="4023764"/>
                  <a:pt x="6016336" y="4001521"/>
                </a:cubicBezTo>
                <a:cubicBezTo>
                  <a:pt x="5938257" y="3978097"/>
                  <a:pt x="5890476" y="3972574"/>
                  <a:pt x="5818909" y="3939176"/>
                </a:cubicBezTo>
                <a:cubicBezTo>
                  <a:pt x="5793604" y="3927367"/>
                  <a:pt x="5770688" y="3910984"/>
                  <a:pt x="5746173" y="3897612"/>
                </a:cubicBezTo>
                <a:cubicBezTo>
                  <a:pt x="5732574" y="3890195"/>
                  <a:pt x="5718464" y="3883757"/>
                  <a:pt x="5704609" y="3876830"/>
                </a:cubicBezTo>
                <a:cubicBezTo>
                  <a:pt x="5690755" y="3880294"/>
                  <a:pt x="5674928" y="3879299"/>
                  <a:pt x="5663046" y="3887221"/>
                </a:cubicBezTo>
                <a:cubicBezTo>
                  <a:pt x="5652655" y="3894148"/>
                  <a:pt x="5649931" y="3908536"/>
                  <a:pt x="5642264" y="3918394"/>
                </a:cubicBezTo>
                <a:cubicBezTo>
                  <a:pt x="5625656" y="3939748"/>
                  <a:pt x="5608589" y="3960798"/>
                  <a:pt x="5590309" y="3980740"/>
                </a:cubicBezTo>
                <a:cubicBezTo>
                  <a:pt x="5552408" y="4022086"/>
                  <a:pt x="5493804" y="4079063"/>
                  <a:pt x="5444836" y="4105430"/>
                </a:cubicBezTo>
                <a:cubicBezTo>
                  <a:pt x="5280037" y="4194168"/>
                  <a:pt x="5300307" y="4167383"/>
                  <a:pt x="5174673" y="4219730"/>
                </a:cubicBezTo>
                <a:cubicBezTo>
                  <a:pt x="5118836" y="4242995"/>
                  <a:pt x="5058749" y="4258913"/>
                  <a:pt x="5008418" y="4292467"/>
                </a:cubicBezTo>
                <a:cubicBezTo>
                  <a:pt x="4987636" y="4306321"/>
                  <a:pt x="4968751" y="4323564"/>
                  <a:pt x="4946073" y="4334030"/>
                </a:cubicBezTo>
                <a:cubicBezTo>
                  <a:pt x="4931476" y="4340767"/>
                  <a:pt x="4857095" y="4358872"/>
                  <a:pt x="4831773" y="4365203"/>
                </a:cubicBezTo>
                <a:cubicBezTo>
                  <a:pt x="4760314" y="4412842"/>
                  <a:pt x="4793122" y="4398868"/>
                  <a:pt x="4738255" y="4417158"/>
                </a:cubicBezTo>
                <a:cubicBezTo>
                  <a:pt x="4667078" y="4488334"/>
                  <a:pt x="4700363" y="4463200"/>
                  <a:pt x="4644736" y="4500285"/>
                </a:cubicBezTo>
                <a:cubicBezTo>
                  <a:pt x="4501890" y="4214590"/>
                  <a:pt x="4698160" y="4614385"/>
                  <a:pt x="4572000" y="4334030"/>
                </a:cubicBezTo>
                <a:cubicBezTo>
                  <a:pt x="4552931" y="4291654"/>
                  <a:pt x="4524350" y="4253425"/>
                  <a:pt x="4509655" y="4209340"/>
                </a:cubicBezTo>
                <a:cubicBezTo>
                  <a:pt x="4506191" y="4198949"/>
                  <a:pt x="4504162" y="4187964"/>
                  <a:pt x="4499264" y="4178167"/>
                </a:cubicBezTo>
                <a:cubicBezTo>
                  <a:pt x="4487588" y="4154814"/>
                  <a:pt x="4467007" y="4132235"/>
                  <a:pt x="4447309" y="4115821"/>
                </a:cubicBezTo>
                <a:cubicBezTo>
                  <a:pt x="4437715" y="4107826"/>
                  <a:pt x="4428602" y="4095788"/>
                  <a:pt x="4416136" y="4095040"/>
                </a:cubicBezTo>
                <a:cubicBezTo>
                  <a:pt x="4253601" y="4085288"/>
                  <a:pt x="4090555" y="4088113"/>
                  <a:pt x="3927764" y="4084649"/>
                </a:cubicBezTo>
                <a:lnTo>
                  <a:pt x="3522518" y="4095040"/>
                </a:lnTo>
                <a:cubicBezTo>
                  <a:pt x="3498050" y="4096104"/>
                  <a:pt x="3473542" y="4099490"/>
                  <a:pt x="3449782" y="4105430"/>
                </a:cubicBezTo>
                <a:cubicBezTo>
                  <a:pt x="3431686" y="4109954"/>
                  <a:pt x="3414872" y="4118636"/>
                  <a:pt x="3397827" y="4126212"/>
                </a:cubicBezTo>
                <a:cubicBezTo>
                  <a:pt x="3376050" y="4135891"/>
                  <a:pt x="3344194" y="4151857"/>
                  <a:pt x="3325091" y="4167776"/>
                </a:cubicBezTo>
                <a:cubicBezTo>
                  <a:pt x="3313802" y="4177184"/>
                  <a:pt x="3305207" y="4189541"/>
                  <a:pt x="3293918" y="4198949"/>
                </a:cubicBezTo>
                <a:cubicBezTo>
                  <a:pt x="3207118" y="4271282"/>
                  <a:pt x="3322647" y="4159829"/>
                  <a:pt x="3231573" y="4250903"/>
                </a:cubicBezTo>
                <a:cubicBezTo>
                  <a:pt x="3200732" y="4247048"/>
                  <a:pt x="3131676" y="4240469"/>
                  <a:pt x="3096491" y="4230121"/>
                </a:cubicBezTo>
                <a:cubicBezTo>
                  <a:pt x="3054459" y="4217759"/>
                  <a:pt x="3013364" y="4202412"/>
                  <a:pt x="2971800" y="4188558"/>
                </a:cubicBezTo>
                <a:cubicBezTo>
                  <a:pt x="2879862" y="4157912"/>
                  <a:pt x="2934371" y="4176646"/>
                  <a:pt x="2753591" y="4105430"/>
                </a:cubicBezTo>
                <a:cubicBezTo>
                  <a:pt x="2701528" y="4084920"/>
                  <a:pt x="2652013" y="4056657"/>
                  <a:pt x="2597727" y="4043085"/>
                </a:cubicBezTo>
                <a:cubicBezTo>
                  <a:pt x="2583873" y="4039621"/>
                  <a:pt x="2569895" y="4036617"/>
                  <a:pt x="2556164" y="4032694"/>
                </a:cubicBezTo>
                <a:cubicBezTo>
                  <a:pt x="2521394" y="4022760"/>
                  <a:pt x="2487226" y="4010724"/>
                  <a:pt x="2452255" y="4001521"/>
                </a:cubicBezTo>
                <a:cubicBezTo>
                  <a:pt x="2386581" y="3984239"/>
                  <a:pt x="2358295" y="3980666"/>
                  <a:pt x="2296391" y="3970349"/>
                </a:cubicBezTo>
                <a:cubicBezTo>
                  <a:pt x="2275609" y="3977276"/>
                  <a:pt x="2252125" y="3978760"/>
                  <a:pt x="2234046" y="3991130"/>
                </a:cubicBezTo>
                <a:cubicBezTo>
                  <a:pt x="2185366" y="4024437"/>
                  <a:pt x="2137805" y="4061040"/>
                  <a:pt x="2098964" y="4105430"/>
                </a:cubicBezTo>
                <a:cubicBezTo>
                  <a:pt x="2037248" y="4175962"/>
                  <a:pt x="2018670" y="4204616"/>
                  <a:pt x="1943100" y="4261294"/>
                </a:cubicBezTo>
                <a:cubicBezTo>
                  <a:pt x="1930708" y="4270588"/>
                  <a:pt x="1914819" y="4274106"/>
                  <a:pt x="1901536" y="4282076"/>
                </a:cubicBezTo>
                <a:cubicBezTo>
                  <a:pt x="1880119" y="4294926"/>
                  <a:pt x="1862886" y="4315742"/>
                  <a:pt x="1839191" y="4323640"/>
                </a:cubicBezTo>
                <a:cubicBezTo>
                  <a:pt x="1795053" y="4338351"/>
                  <a:pt x="1771357" y="4344616"/>
                  <a:pt x="1724891" y="4375594"/>
                </a:cubicBezTo>
                <a:cubicBezTo>
                  <a:pt x="1704109" y="4389449"/>
                  <a:pt x="1686241" y="4409260"/>
                  <a:pt x="1662546" y="4417158"/>
                </a:cubicBezTo>
                <a:cubicBezTo>
                  <a:pt x="1619526" y="4431498"/>
                  <a:pt x="1640487" y="4421474"/>
                  <a:pt x="1600200" y="4448330"/>
                </a:cubicBezTo>
                <a:cubicBezTo>
                  <a:pt x="1580775" y="4273509"/>
                  <a:pt x="1599187" y="4430341"/>
                  <a:pt x="1579418" y="4282076"/>
                </a:cubicBezTo>
                <a:cubicBezTo>
                  <a:pt x="1566363" y="4184164"/>
                  <a:pt x="1578370" y="4226977"/>
                  <a:pt x="1558636" y="4167776"/>
                </a:cubicBezTo>
                <a:cubicBezTo>
                  <a:pt x="1555173" y="4143531"/>
                  <a:pt x="1552627" y="4119136"/>
                  <a:pt x="1548246" y="4095040"/>
                </a:cubicBezTo>
                <a:cubicBezTo>
                  <a:pt x="1545691" y="4080989"/>
                  <a:pt x="1549280" y="4062045"/>
                  <a:pt x="1537855" y="4053476"/>
                </a:cubicBezTo>
                <a:cubicBezTo>
                  <a:pt x="1529093" y="4046904"/>
                  <a:pt x="1517214" y="4060858"/>
                  <a:pt x="1506682" y="4063867"/>
                </a:cubicBezTo>
                <a:cubicBezTo>
                  <a:pt x="1483994" y="4070349"/>
                  <a:pt x="1434590" y="4081588"/>
                  <a:pt x="1413164" y="4084649"/>
                </a:cubicBezTo>
                <a:cubicBezTo>
                  <a:pt x="1382115" y="4089085"/>
                  <a:pt x="1350819" y="4091576"/>
                  <a:pt x="1319646" y="4095040"/>
                </a:cubicBezTo>
                <a:cubicBezTo>
                  <a:pt x="1274619" y="4091576"/>
                  <a:pt x="1229403" y="4090030"/>
                  <a:pt x="1184564" y="4084649"/>
                </a:cubicBezTo>
                <a:cubicBezTo>
                  <a:pt x="1142727" y="4079629"/>
                  <a:pt x="1101752" y="4068520"/>
                  <a:pt x="1059873" y="4063867"/>
                </a:cubicBezTo>
                <a:cubicBezTo>
                  <a:pt x="1014851" y="4058864"/>
                  <a:pt x="950650" y="4053450"/>
                  <a:pt x="904009" y="4043085"/>
                </a:cubicBezTo>
                <a:cubicBezTo>
                  <a:pt x="893317" y="4040709"/>
                  <a:pt x="883509" y="4035157"/>
                  <a:pt x="872836" y="4032694"/>
                </a:cubicBezTo>
                <a:cubicBezTo>
                  <a:pt x="838418" y="4024751"/>
                  <a:pt x="802437" y="4023082"/>
                  <a:pt x="768927" y="4011912"/>
                </a:cubicBezTo>
                <a:cubicBezTo>
                  <a:pt x="713229" y="3993345"/>
                  <a:pt x="761026" y="4007846"/>
                  <a:pt x="685800" y="3991130"/>
                </a:cubicBezTo>
                <a:cubicBezTo>
                  <a:pt x="671859" y="3988032"/>
                  <a:pt x="657915" y="3984844"/>
                  <a:pt x="644236" y="3980740"/>
                </a:cubicBezTo>
                <a:cubicBezTo>
                  <a:pt x="623254" y="3974446"/>
                  <a:pt x="603774" y="3960953"/>
                  <a:pt x="581891" y="3959958"/>
                </a:cubicBezTo>
                <a:lnTo>
                  <a:pt x="353291" y="3949567"/>
                </a:lnTo>
                <a:cubicBezTo>
                  <a:pt x="175088" y="3924109"/>
                  <a:pt x="346108" y="3952966"/>
                  <a:pt x="249382" y="3928785"/>
                </a:cubicBezTo>
                <a:cubicBezTo>
                  <a:pt x="232248" y="3924502"/>
                  <a:pt x="214636" y="3922365"/>
                  <a:pt x="197427" y="3918394"/>
                </a:cubicBezTo>
                <a:cubicBezTo>
                  <a:pt x="169597" y="3911972"/>
                  <a:pt x="142009" y="3904539"/>
                  <a:pt x="114300" y="3897612"/>
                </a:cubicBezTo>
                <a:cubicBezTo>
                  <a:pt x="114297" y="3897611"/>
                  <a:pt x="31177" y="3876831"/>
                  <a:pt x="31173" y="3876830"/>
                </a:cubicBezTo>
                <a:lnTo>
                  <a:pt x="0" y="3866440"/>
                </a:lnTo>
                <a:cubicBezTo>
                  <a:pt x="23702" y="3795333"/>
                  <a:pt x="-7782" y="3867727"/>
                  <a:pt x="93518" y="3783312"/>
                </a:cubicBezTo>
                <a:cubicBezTo>
                  <a:pt x="114300" y="3765994"/>
                  <a:pt x="133934" y="3747197"/>
                  <a:pt x="155864" y="3731358"/>
                </a:cubicBezTo>
                <a:cubicBezTo>
                  <a:pt x="237444" y="3672440"/>
                  <a:pt x="268881" y="3663226"/>
                  <a:pt x="332509" y="3606667"/>
                </a:cubicBezTo>
                <a:cubicBezTo>
                  <a:pt x="364448" y="3578277"/>
                  <a:pt x="390478" y="3547741"/>
                  <a:pt x="415636" y="3513149"/>
                </a:cubicBezTo>
                <a:cubicBezTo>
                  <a:pt x="430327" y="3492949"/>
                  <a:pt x="457200" y="3450803"/>
                  <a:pt x="457200" y="3450803"/>
                </a:cubicBezTo>
                <a:cubicBezTo>
                  <a:pt x="453736" y="3436949"/>
                  <a:pt x="451325" y="3422788"/>
                  <a:pt x="446809" y="3409240"/>
                </a:cubicBezTo>
                <a:cubicBezTo>
                  <a:pt x="432243" y="3365542"/>
                  <a:pt x="391605" y="3282179"/>
                  <a:pt x="374073" y="3253376"/>
                </a:cubicBezTo>
                <a:cubicBezTo>
                  <a:pt x="345598" y="3206596"/>
                  <a:pt x="311581" y="3163423"/>
                  <a:pt x="280555" y="3118294"/>
                </a:cubicBezTo>
                <a:cubicBezTo>
                  <a:pt x="273480" y="3108003"/>
                  <a:pt x="267266" y="3097112"/>
                  <a:pt x="259773" y="3087121"/>
                </a:cubicBezTo>
                <a:cubicBezTo>
                  <a:pt x="238991" y="3059412"/>
                  <a:pt x="216640" y="3032813"/>
                  <a:pt x="197427" y="3003994"/>
                </a:cubicBezTo>
                <a:cubicBezTo>
                  <a:pt x="188835" y="2991106"/>
                  <a:pt x="185757" y="2974957"/>
                  <a:pt x="176646" y="2962430"/>
                </a:cubicBezTo>
                <a:cubicBezTo>
                  <a:pt x="157864" y="2936604"/>
                  <a:pt x="132332" y="2916049"/>
                  <a:pt x="114300" y="2889694"/>
                </a:cubicBezTo>
                <a:cubicBezTo>
                  <a:pt x="87128" y="2849982"/>
                  <a:pt x="65961" y="2806478"/>
                  <a:pt x="41564" y="2765003"/>
                </a:cubicBezTo>
                <a:cubicBezTo>
                  <a:pt x="3811" y="2700823"/>
                  <a:pt x="17290" y="2733746"/>
                  <a:pt x="0" y="2681876"/>
                </a:cubicBezTo>
                <a:cubicBezTo>
                  <a:pt x="3464" y="2664558"/>
                  <a:pt x="2493" y="2645718"/>
                  <a:pt x="10391" y="2629921"/>
                </a:cubicBezTo>
                <a:cubicBezTo>
                  <a:pt x="22833" y="2605038"/>
                  <a:pt x="74334" y="2578040"/>
                  <a:pt x="93518" y="2567576"/>
                </a:cubicBezTo>
                <a:cubicBezTo>
                  <a:pt x="214751" y="2501448"/>
                  <a:pt x="92819" y="2572225"/>
                  <a:pt x="238991" y="2505230"/>
                </a:cubicBezTo>
                <a:cubicBezTo>
                  <a:pt x="359770" y="2449873"/>
                  <a:pt x="383202" y="2434699"/>
                  <a:pt x="477982" y="2380540"/>
                </a:cubicBezTo>
                <a:cubicBezTo>
                  <a:pt x="482882" y="2365840"/>
                  <a:pt x="498764" y="2320851"/>
                  <a:pt x="498764" y="2307803"/>
                </a:cubicBezTo>
                <a:cubicBezTo>
                  <a:pt x="498764" y="2269239"/>
                  <a:pt x="494240" y="2221047"/>
                  <a:pt x="477982" y="2183112"/>
                </a:cubicBezTo>
                <a:cubicBezTo>
                  <a:pt x="471880" y="2168875"/>
                  <a:pt x="462639" y="2156052"/>
                  <a:pt x="457200" y="2141549"/>
                </a:cubicBezTo>
                <a:cubicBezTo>
                  <a:pt x="431430" y="2072829"/>
                  <a:pt x="402265" y="2004932"/>
                  <a:pt x="384464" y="1933730"/>
                </a:cubicBezTo>
                <a:cubicBezTo>
                  <a:pt x="366115" y="1860335"/>
                  <a:pt x="366832" y="1860055"/>
                  <a:pt x="332509" y="1757085"/>
                </a:cubicBezTo>
                <a:cubicBezTo>
                  <a:pt x="319689" y="1718625"/>
                  <a:pt x="304581" y="1680964"/>
                  <a:pt x="290946" y="1642785"/>
                </a:cubicBezTo>
                <a:cubicBezTo>
                  <a:pt x="287262" y="1632470"/>
                  <a:pt x="285004" y="1621621"/>
                  <a:pt x="280555" y="1611612"/>
                </a:cubicBezTo>
                <a:cubicBezTo>
                  <a:pt x="266700" y="1580439"/>
                  <a:pt x="252111" y="1549583"/>
                  <a:pt x="238991" y="1518094"/>
                </a:cubicBezTo>
                <a:cubicBezTo>
                  <a:pt x="234778" y="1507983"/>
                  <a:pt x="232343" y="1497215"/>
                  <a:pt x="228600" y="1486921"/>
                </a:cubicBezTo>
                <a:cubicBezTo>
                  <a:pt x="218487" y="1459109"/>
                  <a:pt x="208695" y="1431158"/>
                  <a:pt x="197427" y="1403794"/>
                </a:cubicBezTo>
                <a:cubicBezTo>
                  <a:pt x="174527" y="1348180"/>
                  <a:pt x="159231" y="1327254"/>
                  <a:pt x="145473" y="1279103"/>
                </a:cubicBezTo>
                <a:cubicBezTo>
                  <a:pt x="141550" y="1265372"/>
                  <a:pt x="139186" y="1251218"/>
                  <a:pt x="135082" y="1237540"/>
                </a:cubicBezTo>
                <a:cubicBezTo>
                  <a:pt x="128787" y="1216558"/>
                  <a:pt x="114300" y="1175194"/>
                  <a:pt x="114300" y="1175194"/>
                </a:cubicBezTo>
                <a:cubicBezTo>
                  <a:pt x="135082" y="1164803"/>
                  <a:pt x="154439" y="1150854"/>
                  <a:pt x="176646" y="1144021"/>
                </a:cubicBezTo>
                <a:cubicBezTo>
                  <a:pt x="200054" y="1136818"/>
                  <a:pt x="225366" y="1138433"/>
                  <a:pt x="249382" y="1133630"/>
                </a:cubicBezTo>
                <a:cubicBezTo>
                  <a:pt x="277389" y="1128029"/>
                  <a:pt x="304436" y="1118112"/>
                  <a:pt x="332509" y="1112849"/>
                </a:cubicBezTo>
                <a:cubicBezTo>
                  <a:pt x="359955" y="1107703"/>
                  <a:pt x="388036" y="1106704"/>
                  <a:pt x="415636" y="1102458"/>
                </a:cubicBezTo>
                <a:cubicBezTo>
                  <a:pt x="438848" y="1098887"/>
                  <a:pt x="485022" y="1088571"/>
                  <a:pt x="509155" y="1081676"/>
                </a:cubicBezTo>
                <a:cubicBezTo>
                  <a:pt x="613504" y="1051862"/>
                  <a:pt x="451953" y="1093379"/>
                  <a:pt x="581891" y="1060894"/>
                </a:cubicBezTo>
                <a:cubicBezTo>
                  <a:pt x="592282" y="1050503"/>
                  <a:pt x="605276" y="1042182"/>
                  <a:pt x="613064" y="1029721"/>
                </a:cubicBezTo>
                <a:cubicBezTo>
                  <a:pt x="632684" y="998330"/>
                  <a:pt x="647346" y="923767"/>
                  <a:pt x="654627" y="894640"/>
                </a:cubicBezTo>
                <a:cubicBezTo>
                  <a:pt x="661554" y="818440"/>
                  <a:pt x="678733" y="742482"/>
                  <a:pt x="675409" y="666040"/>
                </a:cubicBezTo>
                <a:cubicBezTo>
                  <a:pt x="671945" y="586376"/>
                  <a:pt x="669992" y="506633"/>
                  <a:pt x="665018" y="427049"/>
                </a:cubicBezTo>
                <a:cubicBezTo>
                  <a:pt x="663062" y="395745"/>
                  <a:pt x="658292" y="364680"/>
                  <a:pt x="654627" y="333530"/>
                </a:cubicBezTo>
                <a:cubicBezTo>
                  <a:pt x="651364" y="305797"/>
                  <a:pt x="648185" y="278047"/>
                  <a:pt x="644236" y="250403"/>
                </a:cubicBezTo>
                <a:cubicBezTo>
                  <a:pt x="637587" y="203858"/>
                  <a:pt x="632408" y="180868"/>
                  <a:pt x="623455" y="136103"/>
                </a:cubicBezTo>
                <a:cubicBezTo>
                  <a:pt x="626919" y="108394"/>
                  <a:pt x="606137" y="56440"/>
                  <a:pt x="633846" y="52976"/>
                </a:cubicBezTo>
                <a:cubicBezTo>
                  <a:pt x="667869" y="48723"/>
                  <a:pt x="681613" y="102212"/>
                  <a:pt x="706582" y="125712"/>
                </a:cubicBezTo>
                <a:cubicBezTo>
                  <a:pt x="740515" y="157649"/>
                  <a:pt x="773212" y="191271"/>
                  <a:pt x="810491" y="219230"/>
                </a:cubicBezTo>
                <a:cubicBezTo>
                  <a:pt x="871821" y="265228"/>
                  <a:pt x="859621" y="254448"/>
                  <a:pt x="935182" y="323140"/>
                </a:cubicBezTo>
                <a:cubicBezTo>
                  <a:pt x="993640" y="376283"/>
                  <a:pt x="944976" y="346071"/>
                  <a:pt x="1039091" y="416658"/>
                </a:cubicBezTo>
                <a:cubicBezTo>
                  <a:pt x="1110026" y="469860"/>
                  <a:pt x="1113765" y="469581"/>
                  <a:pt x="1174173" y="499785"/>
                </a:cubicBezTo>
                <a:cubicBezTo>
                  <a:pt x="1184564" y="496321"/>
                  <a:pt x="1197601" y="497139"/>
                  <a:pt x="1205346" y="489394"/>
                </a:cubicBezTo>
                <a:cubicBezTo>
                  <a:pt x="1265493" y="429247"/>
                  <a:pt x="1230441" y="429359"/>
                  <a:pt x="1278082" y="364703"/>
                </a:cubicBezTo>
                <a:cubicBezTo>
                  <a:pt x="1313071" y="317218"/>
                  <a:pt x="1354621" y="274933"/>
                  <a:pt x="1392382" y="229621"/>
                </a:cubicBezTo>
                <a:cubicBezTo>
                  <a:pt x="1431682" y="182461"/>
                  <a:pt x="1431077" y="175598"/>
                  <a:pt x="1475509" y="136103"/>
                </a:cubicBezTo>
                <a:cubicBezTo>
                  <a:pt x="1492085" y="121369"/>
                  <a:pt x="1510773" y="109144"/>
                  <a:pt x="1527464" y="94540"/>
                </a:cubicBezTo>
                <a:cubicBezTo>
                  <a:pt x="1538523" y="84863"/>
                  <a:pt x="1547347" y="72775"/>
                  <a:pt x="1558636" y="63367"/>
                </a:cubicBezTo>
                <a:cubicBezTo>
                  <a:pt x="1568230" y="55372"/>
                  <a:pt x="1580215" y="50580"/>
                  <a:pt x="1589809" y="42585"/>
                </a:cubicBezTo>
                <a:cubicBezTo>
                  <a:pt x="1641700" y="-657"/>
                  <a:pt x="1597372" y="19282"/>
                  <a:pt x="1652155" y="1021"/>
                </a:cubicBezTo>
                <a:cubicBezTo>
                  <a:pt x="1700305" y="73250"/>
                  <a:pt x="1642872" y="-17541"/>
                  <a:pt x="1693718" y="84149"/>
                </a:cubicBezTo>
                <a:cubicBezTo>
                  <a:pt x="1702750" y="102213"/>
                  <a:pt x="1715859" y="118039"/>
                  <a:pt x="1724891" y="136103"/>
                </a:cubicBezTo>
                <a:cubicBezTo>
                  <a:pt x="1729789" y="145900"/>
                  <a:pt x="1730384" y="157479"/>
                  <a:pt x="1735282" y="167276"/>
                </a:cubicBezTo>
                <a:cubicBezTo>
                  <a:pt x="1744314" y="185340"/>
                  <a:pt x="1757423" y="201166"/>
                  <a:pt x="1766455" y="219230"/>
                </a:cubicBezTo>
                <a:cubicBezTo>
                  <a:pt x="1774796" y="235913"/>
                  <a:pt x="1778895" y="254502"/>
                  <a:pt x="1787236" y="271185"/>
                </a:cubicBezTo>
                <a:cubicBezTo>
                  <a:pt x="1792821" y="282355"/>
                  <a:pt x="1802433" y="291188"/>
                  <a:pt x="1808018" y="302358"/>
                </a:cubicBezTo>
                <a:cubicBezTo>
                  <a:pt x="1812916" y="312154"/>
                  <a:pt x="1814094" y="323463"/>
                  <a:pt x="1818409" y="333530"/>
                </a:cubicBezTo>
                <a:cubicBezTo>
                  <a:pt x="1824511" y="347768"/>
                  <a:pt x="1833089" y="360856"/>
                  <a:pt x="1839191" y="375094"/>
                </a:cubicBezTo>
                <a:cubicBezTo>
                  <a:pt x="1843506" y="385161"/>
                  <a:pt x="1844684" y="396470"/>
                  <a:pt x="1849582" y="406267"/>
                </a:cubicBezTo>
                <a:cubicBezTo>
                  <a:pt x="1855167" y="417437"/>
                  <a:pt x="1864779" y="426270"/>
                  <a:pt x="1870364" y="437440"/>
                </a:cubicBezTo>
                <a:cubicBezTo>
                  <a:pt x="1893795" y="484301"/>
                  <a:pt x="1864315" y="455119"/>
                  <a:pt x="1901536" y="499785"/>
                </a:cubicBezTo>
                <a:cubicBezTo>
                  <a:pt x="1910943" y="511074"/>
                  <a:pt x="1923301" y="519669"/>
                  <a:pt x="1932709" y="530958"/>
                </a:cubicBezTo>
                <a:cubicBezTo>
                  <a:pt x="1940704" y="540552"/>
                  <a:pt x="1950028" y="536153"/>
                  <a:pt x="1963882" y="530958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964BDD-0290-CF4A-B794-642F6BE3B961}"/>
              </a:ext>
            </a:extLst>
          </p:cNvPr>
          <p:cNvSpPr/>
          <p:nvPr/>
        </p:nvSpPr>
        <p:spPr>
          <a:xfrm>
            <a:off x="2590800" y="1205221"/>
            <a:ext cx="674654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latin typeface="Avenir Book" panose="02000503020000020003" pitchFamily="2" charset="0"/>
              </a:rPr>
              <a:t>Takeaway:</a:t>
            </a:r>
          </a:p>
          <a:p>
            <a:br>
              <a:rPr lang="en-US" sz="2800" b="1">
                <a:latin typeface="Avenir Book" panose="02000503020000020003" pitchFamily="2" charset="0"/>
              </a:rPr>
            </a:br>
            <a:r>
              <a:rPr lang="en-US" sz="2800">
                <a:latin typeface="Avenir Book" panose="02000503020000020003" pitchFamily="2" charset="0"/>
              </a:rPr>
              <a:t>Having a separate </a:t>
            </a:r>
            <a:r>
              <a:rPr lang="en-US" sz="2800">
                <a:solidFill>
                  <a:srgbClr val="7030A0"/>
                </a:solidFill>
                <a:latin typeface="Avenir Book" panose="02000503020000020003" pitchFamily="2" charset="0"/>
              </a:rPr>
              <a:t>encoder</a:t>
            </a:r>
            <a:r>
              <a:rPr lang="en-US" sz="2800">
                <a:latin typeface="Avenir Book" panose="02000503020000020003" pitchFamily="2" charset="0"/>
              </a:rPr>
              <a:t> and </a:t>
            </a:r>
            <a:r>
              <a:rPr lang="en-US" sz="2800">
                <a:solidFill>
                  <a:srgbClr val="7030A0"/>
                </a:solidFill>
                <a:latin typeface="Avenir Book" panose="02000503020000020003" pitchFamily="2" charset="0"/>
              </a:rPr>
              <a:t>decoder</a:t>
            </a:r>
            <a:r>
              <a:rPr lang="en-US" sz="2800">
                <a:latin typeface="Avenir Book" panose="02000503020000020003" pitchFamily="2" charset="0"/>
              </a:rPr>
              <a:t> allows for </a:t>
            </a:r>
            <a:r>
              <a:rPr lang="en-US" sz="2800" b="1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sz="2800">
                <a:latin typeface="Avenir Book" panose="02000503020000020003" pitchFamily="2" charset="0"/>
              </a:rPr>
              <a:t> </a:t>
            </a:r>
            <a:r>
              <a:rPr lang="en-US" sz="2800"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en-US" sz="2800">
                <a:latin typeface="Avenir Book" panose="02000503020000020003" pitchFamily="2" charset="0"/>
              </a:rPr>
              <a:t> </a:t>
            </a:r>
            <a:r>
              <a:rPr lang="en-US" sz="2800" b="1">
                <a:solidFill>
                  <a:srgbClr val="C00000"/>
                </a:solidFill>
                <a:latin typeface="Avenir Book" panose="02000503020000020003" pitchFamily="2" charset="0"/>
              </a:rPr>
              <a:t>m</a:t>
            </a:r>
            <a:r>
              <a:rPr lang="en-US" sz="2800">
                <a:latin typeface="Avenir Book" panose="02000503020000020003" pitchFamily="2" charset="0"/>
              </a:rPr>
              <a:t> length predictions.</a:t>
            </a:r>
          </a:p>
          <a:p>
            <a:endParaRPr lang="en-US" sz="2800">
              <a:latin typeface="Avenir Book" panose="02000503020000020003" pitchFamily="2" charset="0"/>
            </a:endParaRPr>
          </a:p>
          <a:p>
            <a:r>
              <a:rPr lang="en-US" sz="2800" b="1">
                <a:solidFill>
                  <a:srgbClr val="C00000"/>
                </a:solidFill>
                <a:latin typeface="Avenir Book" panose="02000503020000020003" pitchFamily="2" charset="0"/>
              </a:rPr>
              <a:t>Attention</a:t>
            </a:r>
            <a:r>
              <a:rPr lang="en-US" sz="2800">
                <a:latin typeface="Avenir Book" panose="02000503020000020003" pitchFamily="2" charset="0"/>
              </a:rPr>
              <a:t> is powerful; allows us to conditionally weight our focus</a:t>
            </a:r>
          </a:p>
        </p:txBody>
      </p:sp>
    </p:spTree>
    <p:extLst>
      <p:ext uri="{BB962C8B-B14F-4D97-AF65-F5344CB8AC3E}">
        <p14:creationId xmlns:p14="http://schemas.microsoft.com/office/powerpoint/2010/main" val="294260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121920" y="134112"/>
            <a:ext cx="11996928" cy="6608064"/>
          </a:xfrm>
          <a:prstGeom prst="rect">
            <a:avLst/>
          </a:prstGeom>
          <a:solidFill>
            <a:srgbClr val="FFD9A4">
              <a:alpha val="48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37735B-F3D4-1F4F-BFD2-65D78F6B5B10}"/>
              </a:ext>
            </a:extLst>
          </p:cNvPr>
          <p:cNvSpPr txBox="1">
            <a:spLocks/>
          </p:cNvSpPr>
          <p:nvPr/>
        </p:nvSpPr>
        <p:spPr>
          <a:xfrm>
            <a:off x="2405924" y="2161770"/>
            <a:ext cx="9229344" cy="3199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b="1" dirty="0">
                <a:solidFill>
                  <a:srgbClr val="0070C0"/>
                </a:solidFill>
                <a:latin typeface="Avenir Light" panose="020B0402020203020204" pitchFamily="34" charset="77"/>
              </a:rPr>
              <a:t>seq2seq</a:t>
            </a:r>
            <a:r>
              <a:rPr lang="en-US" b="1" dirty="0">
                <a:latin typeface="Avenir Light" panose="020B0402020203020204" pitchFamily="34" charset="77"/>
              </a:rPr>
              <a:t> doesn’t have to use RNNs/LSTMs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b="1" dirty="0">
                <a:solidFill>
                  <a:srgbClr val="0070C0"/>
                </a:solidFill>
                <a:latin typeface="Avenir Light" panose="020B0402020203020204" pitchFamily="34" charset="77"/>
              </a:rPr>
              <a:t>seq2seq</a:t>
            </a:r>
            <a:r>
              <a:rPr lang="en-US" b="1" dirty="0">
                <a:latin typeface="Avenir Light" panose="020B0402020203020204" pitchFamily="34" charset="77"/>
              </a:rPr>
              <a:t> doesn’t have to be used exclusively for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NMT</a:t>
            </a:r>
            <a:endParaRPr lang="en-US" b="1" dirty="0"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NMT</a:t>
            </a:r>
            <a:r>
              <a:rPr lang="en-US" b="1" dirty="0">
                <a:latin typeface="Avenir Light" panose="020B0402020203020204" pitchFamily="34" charset="77"/>
              </a:rPr>
              <a:t> doesn’t have to use </a:t>
            </a:r>
            <a:r>
              <a:rPr lang="en-US" b="1" dirty="0">
                <a:solidFill>
                  <a:srgbClr val="0070C0"/>
                </a:solidFill>
                <a:latin typeface="Avenir Light" panose="020B0402020203020204" pitchFamily="34" charset="77"/>
              </a:rPr>
              <a:t>seq2seq</a:t>
            </a:r>
            <a:br>
              <a:rPr lang="en-US" b="1" dirty="0">
                <a:solidFill>
                  <a:srgbClr val="0070C0"/>
                </a:solidFill>
                <a:latin typeface="Avenir Light" panose="020B0402020203020204" pitchFamily="34" charset="77"/>
              </a:rPr>
            </a:br>
            <a:r>
              <a:rPr lang="en-US" b="1" dirty="0">
                <a:latin typeface="Avenir Light" panose="020B0402020203020204" pitchFamily="34" charset="77"/>
              </a:rPr>
              <a:t>(but it’s natural and the best we have for now)</a:t>
            </a: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17ECAF-A50E-6A46-8F94-C119C12D5074}"/>
              </a:ext>
            </a:extLst>
          </p:cNvPr>
          <p:cNvSpPr/>
          <p:nvPr/>
        </p:nvSpPr>
        <p:spPr>
          <a:xfrm>
            <a:off x="3499105" y="538981"/>
            <a:ext cx="47740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15151D"/>
                </a:solidFill>
                <a:latin typeface="Avenir Black" panose="02000503020000020003" pitchFamily="2" charset="0"/>
              </a:rPr>
              <a:t>CHECKPOINT</a:t>
            </a:r>
          </a:p>
        </p:txBody>
      </p:sp>
      <p:pic>
        <p:nvPicPr>
          <p:cNvPr id="2050" name="Picture 2" descr="Traffic Signal Timing 101 - The Basics of Local Intersection Control -  Florida LTAP Center">
            <a:extLst>
              <a:ext uri="{FF2B5EF4-FFF2-40B4-BE49-F238E27FC236}">
                <a16:creationId xmlns:a16="http://schemas.microsoft.com/office/drawing/2014/main" id="{04BEFCB8-354B-4B4F-954E-3A9F2FD0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96" y="115824"/>
            <a:ext cx="1154140" cy="157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2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DE55B3"/>
                </a:solidFill>
                <a:latin typeface="Avenir Black" panose="02000503020000020003" pitchFamily="2" charset="0"/>
              </a:rPr>
              <a:t>ANNOUNCEMENTS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1399982" cy="369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Quizzes 3 </a:t>
            </a:r>
            <a:r>
              <a:rPr lang="en-US" sz="2400" dirty="0">
                <a:latin typeface="Avenir Light" panose="020B0402020203020204" pitchFamily="34" charset="77"/>
              </a:rPr>
              <a:t>have been graded and are logged on Canvas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HW1 </a:t>
            </a:r>
            <a:r>
              <a:rPr lang="en-US" sz="2400" dirty="0">
                <a:latin typeface="Avenir Light" panose="020B0402020203020204" pitchFamily="34" charset="77"/>
              </a:rPr>
              <a:t>is being graded. </a:t>
            </a:r>
            <a:r>
              <a:rPr lang="en-US" sz="2400" u="sng" dirty="0">
                <a:latin typeface="Avenir Light" panose="020B0402020203020204" pitchFamily="34" charset="77"/>
              </a:rPr>
              <a:t>Solutions are posted</a:t>
            </a:r>
            <a:r>
              <a:rPr lang="en-US" sz="2400" dirty="0">
                <a:latin typeface="Avenir Light" panose="020B0402020203020204" pitchFamily="34" charset="77"/>
              </a:rPr>
              <a:t> on Canvas -&gt; Files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HW2</a:t>
            </a:r>
            <a:r>
              <a:rPr lang="en-US" sz="2400" dirty="0">
                <a:latin typeface="Avenir Light" panose="020B0402020203020204" pitchFamily="34" charset="77"/>
              </a:rPr>
              <a:t> is due next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Tues, Oct 5 @ 11:59pm</a:t>
            </a:r>
            <a:r>
              <a:rPr lang="en-US" sz="2400" dirty="0">
                <a:latin typeface="Avenir Light" panose="020B0402020203020204" pitchFamily="34" charset="77"/>
              </a:rPr>
              <a:t>! Determine your mystery language.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Research Proposals </a:t>
            </a:r>
            <a:r>
              <a:rPr lang="en-US" sz="2400" dirty="0">
                <a:latin typeface="Avenir Light" panose="020B0402020203020204" pitchFamily="34" charset="77"/>
              </a:rPr>
              <a:t>are due tonight,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Sept 30 @ 11:59pm</a:t>
            </a:r>
            <a:r>
              <a:rPr lang="en-US" sz="2400" dirty="0">
                <a:latin typeface="Avenir Light" panose="020B0402020203020204" pitchFamily="34" charset="77"/>
              </a:rPr>
              <a:t>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If submitting w/ others, please see the updated Canvas instructions</a:t>
            </a:r>
          </a:p>
        </p:txBody>
      </p:sp>
    </p:spTree>
    <p:extLst>
      <p:ext uri="{BB962C8B-B14F-4D97-AF65-F5344CB8AC3E}">
        <p14:creationId xmlns:p14="http://schemas.microsoft.com/office/powerpoint/2010/main" val="281152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Constituency Parsing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9EB9D-59DC-4B4E-B9A9-66452877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2697888"/>
            <a:ext cx="2641600" cy="22479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93252" y="1711362"/>
            <a:ext cx="34279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>
                <a:latin typeface="Avenir Light" panose="020B0402020203020204" pitchFamily="34" charset="77"/>
              </a:rPr>
              <a:t>: dogs chase cats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2D46A6-AB0A-D24F-9433-D62BC96263CE}"/>
              </a:ext>
            </a:extLst>
          </p:cNvPr>
          <p:cNvSpPr txBox="1">
            <a:spLocks/>
          </p:cNvSpPr>
          <p:nvPr/>
        </p:nvSpPr>
        <p:spPr>
          <a:xfrm>
            <a:off x="1093252" y="2697888"/>
            <a:ext cx="20055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>
                <a:latin typeface="Avenir Light" panose="020B0402020203020204" pitchFamily="34" charset="77"/>
              </a:rPr>
              <a:t>: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238B4-AE22-F842-8F2F-45B02324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0" y="5809112"/>
            <a:ext cx="6464300" cy="5207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637735B-F3D4-1F4F-BFD2-65D78F6B5B10}"/>
              </a:ext>
            </a:extLst>
          </p:cNvPr>
          <p:cNvSpPr txBox="1">
            <a:spLocks/>
          </p:cNvSpPr>
          <p:nvPr/>
        </p:nvSpPr>
        <p:spPr>
          <a:xfrm>
            <a:off x="3438525" y="5146638"/>
            <a:ext cx="5784850" cy="520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0070C0"/>
                </a:solidFill>
                <a:latin typeface="Avenir Light" panose="020B0402020203020204" pitchFamily="34" charset="77"/>
              </a:rPr>
              <a:t>or a flattened representation</a:t>
            </a:r>
            <a:endParaRPr lang="en-US" sz="2400">
              <a:solidFill>
                <a:srgbClr val="0070C0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8397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Constituency Parsing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93252" y="1174744"/>
            <a:ext cx="6183848" cy="511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>
                <a:latin typeface="Avenir Light" panose="020B0402020203020204" pitchFamily="34" charset="77"/>
              </a:rPr>
              <a:t>: I shot an elephant in my pajamas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3B06DF-D024-CC4F-A5DB-4E7F85AFB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624" y="1811706"/>
            <a:ext cx="8026399" cy="47700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F4DF77-BA74-F640-9E23-17CAD6A34659}"/>
              </a:ext>
            </a:extLst>
          </p:cNvPr>
          <p:cNvSpPr/>
          <p:nvPr/>
        </p:nvSpPr>
        <p:spPr>
          <a:xfrm>
            <a:off x="8372981" y="6427849"/>
            <a:ext cx="31561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https://</a:t>
            </a:r>
            <a:r>
              <a:rPr lang="en-US" sz="1200" err="1">
                <a:solidFill>
                  <a:srgbClr val="FF0000"/>
                </a:solidFill>
              </a:rPr>
              <a:t>web.stanford.edu</a:t>
            </a:r>
            <a:r>
              <a:rPr lang="en-US" sz="1200">
                <a:solidFill>
                  <a:srgbClr val="FF0000"/>
                </a:solidFill>
              </a:rPr>
              <a:t>/~</a:t>
            </a:r>
            <a:r>
              <a:rPr lang="en-US" sz="1200" err="1">
                <a:solidFill>
                  <a:srgbClr val="FF0000"/>
                </a:solidFill>
              </a:rPr>
              <a:t>jurafsky</a:t>
            </a:r>
            <a:r>
              <a:rPr lang="en-US" sz="1200">
                <a:solidFill>
                  <a:srgbClr val="FF0000"/>
                </a:solidFill>
              </a:rPr>
              <a:t>/slp3/13.pdf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FCE923-300A-C245-B441-615D521F19CB}"/>
              </a:ext>
            </a:extLst>
          </p:cNvPr>
          <p:cNvSpPr txBox="1">
            <a:spLocks/>
          </p:cNvSpPr>
          <p:nvPr/>
        </p:nvSpPr>
        <p:spPr>
          <a:xfrm>
            <a:off x="1093252" y="2378270"/>
            <a:ext cx="20055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>
                <a:latin typeface="Avenir Light" panose="020B0402020203020204" pitchFamily="34" charset="77"/>
              </a:rPr>
              <a:t>: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95B389-0958-E74C-A21E-CD4475C7A084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08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548204" y="733462"/>
            <a:ext cx="1171202" cy="1301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04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Results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F4DF77-BA74-F640-9E23-17CAD6A34659}"/>
              </a:ext>
            </a:extLst>
          </p:cNvPr>
          <p:cNvSpPr/>
          <p:nvPr/>
        </p:nvSpPr>
        <p:spPr>
          <a:xfrm>
            <a:off x="156081" y="6443238"/>
            <a:ext cx="3481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https://</a:t>
            </a:r>
            <a:r>
              <a:rPr lang="en-US" sz="1200" err="1">
                <a:solidFill>
                  <a:srgbClr val="FF0000"/>
                </a:solidFill>
              </a:rPr>
              <a:t>aclanthology.org</a:t>
            </a:r>
            <a:r>
              <a:rPr lang="en-US" sz="1200">
                <a:solidFill>
                  <a:srgbClr val="FF0000"/>
                </a:solidFill>
              </a:rPr>
              <a:t>/2020.findings-emnlp.65.pdf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64D5-D673-F84F-9608-83A37DA0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97" y="191700"/>
            <a:ext cx="7788801" cy="62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3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Image Captioning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13876" y="1037321"/>
            <a:ext cx="34279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>
                <a:latin typeface="Avenir Light" panose="020B0402020203020204" pitchFamily="34" charset="77"/>
              </a:rPr>
              <a:t>: image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2D46A6-AB0A-D24F-9433-D62BC96263CE}"/>
              </a:ext>
            </a:extLst>
          </p:cNvPr>
          <p:cNvSpPr txBox="1">
            <a:spLocks/>
          </p:cNvSpPr>
          <p:nvPr/>
        </p:nvSpPr>
        <p:spPr>
          <a:xfrm>
            <a:off x="1013876" y="1585884"/>
            <a:ext cx="3583523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>
                <a:latin typeface="Avenir Light" panose="020B0402020203020204" pitchFamily="34" charset="77"/>
              </a:rPr>
              <a:t>: generated text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1D9A6-E229-8141-933C-C281DBDC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5991182"/>
            <a:ext cx="11798300" cy="306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12945-4CC2-094A-B9C1-5E0B5862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04" y="2625602"/>
            <a:ext cx="4673600" cy="271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F8F87F-FC01-C94E-AF54-35179B860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450" y="2574802"/>
            <a:ext cx="46863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9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Image Captioning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B1255C-0BFA-FE48-8601-90D62BB96463}"/>
              </a:ext>
            </a:extLst>
          </p:cNvPr>
          <p:cNvSpPr txBox="1">
            <a:spLocks/>
          </p:cNvSpPr>
          <p:nvPr/>
        </p:nvSpPr>
        <p:spPr>
          <a:xfrm>
            <a:off x="1013876" y="1037321"/>
            <a:ext cx="3427948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Input</a:t>
            </a:r>
            <a:r>
              <a:rPr lang="en-US" sz="2400" b="1">
                <a:latin typeface="Avenir Light" panose="020B0402020203020204" pitchFamily="34" charset="77"/>
              </a:rPr>
              <a:t>: image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2D46A6-AB0A-D24F-9433-D62BC96263CE}"/>
              </a:ext>
            </a:extLst>
          </p:cNvPr>
          <p:cNvSpPr txBox="1">
            <a:spLocks/>
          </p:cNvSpPr>
          <p:nvPr/>
        </p:nvSpPr>
        <p:spPr>
          <a:xfrm>
            <a:off x="1013876" y="1585884"/>
            <a:ext cx="3583523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2400" b="1">
                <a:solidFill>
                  <a:srgbClr val="C00000"/>
                </a:solidFill>
                <a:latin typeface="Avenir Light" panose="020B0402020203020204" pitchFamily="34" charset="77"/>
              </a:rPr>
              <a:t>Output</a:t>
            </a:r>
            <a:r>
              <a:rPr lang="en-US" sz="2400" b="1">
                <a:latin typeface="Avenir Light" panose="020B0402020203020204" pitchFamily="34" charset="77"/>
              </a:rPr>
              <a:t>: generated text</a:t>
            </a: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1D9A6-E229-8141-933C-C281DBDC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5991182"/>
            <a:ext cx="11798300" cy="306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B603DD-4DF4-014E-A24C-320FB29DA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2316996"/>
            <a:ext cx="5664200" cy="3384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2DE56-41E7-0543-81F4-719EBCD22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0" y="2316996"/>
            <a:ext cx="5219700" cy="32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33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Image Captioning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50547-0202-DF40-BF95-5FF4D99A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5447421"/>
            <a:ext cx="11493500" cy="384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86179-88D1-EA44-862E-818E6AE7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1542492"/>
            <a:ext cx="5619082" cy="3230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CE849-5931-3346-A8AA-87357EA6C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09486"/>
            <a:ext cx="5472836" cy="316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4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2893496" cy="921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026399" cy="914400"/>
          </a:xfrm>
        </p:spPr>
        <p:txBody>
          <a:bodyPr>
            <a:normAutofit/>
          </a:bodyPr>
          <a:lstStyle/>
          <a:p>
            <a:r>
              <a:rPr lang="en-US" sz="2400">
                <a:latin typeface="Avenir Book" panose="02000503020000020003" pitchFamily="2" charset="0"/>
              </a:rPr>
              <a:t>Image Captioning</a:t>
            </a:r>
            <a:endParaRPr lang="en-US" sz="2400">
              <a:solidFill>
                <a:srgbClr val="7030A0"/>
              </a:solidFill>
              <a:latin typeface="Avenir Book" panose="02000503020000020003" pitchFamily="2" charset="0"/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5107504" y="276262"/>
            <a:ext cx="3655496" cy="73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en-US" sz="2400">
              <a:solidFill>
                <a:srgbClr val="7030A0"/>
              </a:solidFill>
              <a:latin typeface="Avenir Light" panose="020B04020202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1DC7DA-3EBB-F443-840A-BF28E20EF989}"/>
              </a:ext>
            </a:extLst>
          </p:cNvPr>
          <p:cNvSpPr/>
          <p:nvPr/>
        </p:nvSpPr>
        <p:spPr>
          <a:xfrm>
            <a:off x="234950" y="6471586"/>
            <a:ext cx="6597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Show, Attend and Tell: Neural Image Caption Generation with Visual Attention. Xu et al. CVPR (2016)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50547-0202-DF40-BF95-5FF4D99A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5419138"/>
            <a:ext cx="11493500" cy="384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E01AB-E7CE-9F42-B741-E8BAFFCE2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16" y="1358820"/>
            <a:ext cx="5847784" cy="3687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5CD06F-90CE-3F42-9D8F-DD37220A7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180" y="1449596"/>
            <a:ext cx="5541404" cy="34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44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18407C-8079-D948-9F12-E38312AD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37</a:t>
            </a:fld>
            <a:endParaRPr lang="en-US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5F8695C7-8B28-774C-8458-8FF26A820E4B}"/>
              </a:ext>
            </a:extLst>
          </p:cNvPr>
          <p:cNvSpPr txBox="1">
            <a:spLocks/>
          </p:cNvSpPr>
          <p:nvPr/>
        </p:nvSpPr>
        <p:spPr>
          <a:xfrm>
            <a:off x="1323360" y="1621986"/>
            <a:ext cx="10119340" cy="4245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LSTMs </a:t>
            </a:r>
            <a:r>
              <a:rPr lang="en-US" sz="2400" dirty="0">
                <a:latin typeface="Avenir Book" panose="02000503020000020003" pitchFamily="2" charset="0"/>
              </a:rPr>
              <a:t>yielded state-of-the-art results on most NLP tasks (2014-2018)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seq2seq+Attention </a:t>
            </a:r>
            <a:r>
              <a:rPr lang="en-US" sz="2400" dirty="0">
                <a:latin typeface="Avenir Book" panose="02000503020000020003" pitchFamily="2" charset="0"/>
              </a:rPr>
              <a:t>was an even more revolutionary idea (Google Translate used it)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Attention</a:t>
            </a:r>
            <a:r>
              <a:rPr lang="en-US" sz="2400" dirty="0">
                <a:latin typeface="Avenir Book" panose="02000503020000020003" pitchFamily="2" charset="0"/>
              </a:rPr>
              <a:t> allows us to place appropriate weight to the encoder’s hidden states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>
                <a:latin typeface="Avenir Book" panose="02000503020000020003" pitchFamily="2" charset="0"/>
              </a:rPr>
              <a:t>But: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32157-90DF-834F-95EB-FE99F7F77C58}"/>
              </a:ext>
            </a:extLst>
          </p:cNvPr>
          <p:cNvSpPr/>
          <p:nvPr/>
        </p:nvSpPr>
        <p:spPr>
          <a:xfrm>
            <a:off x="1094760" y="667434"/>
            <a:ext cx="350264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en-US" sz="3600">
                <a:solidFill>
                  <a:schemeClr val="bg1"/>
                </a:solidFill>
                <a:latin typeface="Avenir Black" panose="02000503020000020003" pitchFamily="2" charset="0"/>
              </a:rPr>
              <a:t>SUMMARY</a:t>
            </a:r>
            <a:endParaRPr lang="en-US" sz="360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66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18407C-8079-D948-9F12-E38312AD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38</a:t>
            </a:fld>
            <a:endParaRPr lang="en-US"/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5F8695C7-8B28-774C-8458-8FF26A820E4B}"/>
              </a:ext>
            </a:extLst>
          </p:cNvPr>
          <p:cNvSpPr txBox="1">
            <a:spLocks/>
          </p:cNvSpPr>
          <p:nvPr/>
        </p:nvSpPr>
        <p:spPr>
          <a:xfrm>
            <a:off x="743712" y="1621986"/>
            <a:ext cx="10698988" cy="4245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LSTMs</a:t>
            </a:r>
            <a:r>
              <a:rPr lang="en-US" sz="2400" dirty="0">
                <a:latin typeface="Avenir Book" panose="02000503020000020003" pitchFamily="2" charset="0"/>
              </a:rPr>
              <a:t> are sequential in nature (prohibits parallelization).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Very wasteful.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Book" panose="02000503020000020003" pitchFamily="2" charset="0"/>
              </a:rPr>
              <a:t>No </a:t>
            </a:r>
            <a:r>
              <a:rPr lang="en-US" sz="2400" u="sng" dirty="0">
                <a:latin typeface="Avenir Book" panose="02000503020000020003" pitchFamily="2" charset="0"/>
              </a:rPr>
              <a:t>explicit</a:t>
            </a:r>
            <a:r>
              <a:rPr lang="en-US" sz="2400" dirty="0">
                <a:latin typeface="Avenir Book" panose="02000503020000020003" pitchFamily="2" charset="0"/>
              </a:rPr>
              <a:t> modelling of long- and short- range dependencies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Book" panose="02000503020000020003" pitchFamily="2" charset="0"/>
              </a:rPr>
              <a:t>Language is naturally hierarchical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2400" dirty="0">
                <a:latin typeface="Avenir Book" panose="02000503020000020003" pitchFamily="2" charset="0"/>
              </a:rPr>
              <a:t>(can we do better than Stacked LSTMs?)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Book" panose="02000503020000020003" pitchFamily="2" charset="0"/>
              </a:rPr>
              <a:t>Can we apply the concept of Attention to improve our </a:t>
            </a:r>
            <a:r>
              <a:rPr lang="en-US" sz="2400" b="1" dirty="0">
                <a:latin typeface="Avenir Book" panose="02000503020000020003" pitchFamily="2" charset="0"/>
              </a:rPr>
              <a:t>representations</a:t>
            </a:r>
            <a:r>
              <a:rPr lang="en-US" sz="2400" dirty="0">
                <a:latin typeface="Avenir Book" panose="02000503020000020003" pitchFamily="2" charset="0"/>
              </a:rPr>
              <a:t>?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2400" dirty="0">
                <a:latin typeface="Avenir Book" panose="02000503020000020003" pitchFamily="2" charset="0"/>
              </a:rPr>
              <a:t>(i.e., </a:t>
            </a:r>
            <a:r>
              <a:rPr lang="en-US" sz="2400" i="1" dirty="0">
                <a:latin typeface="Avenir Book" panose="02000503020000020003" pitchFamily="2" charset="0"/>
              </a:rPr>
              <a:t>contextualized representations</a:t>
            </a:r>
            <a:r>
              <a:rPr lang="en-US" sz="2400" dirty="0">
                <a:latin typeface="Avenir Book" panose="02000503020000020003" pitchFamily="2" charset="0"/>
              </a:rPr>
              <a:t>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endParaRPr lang="en-US" sz="2400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  <a:spcBef>
                <a:spcPts val="3000"/>
              </a:spcBef>
            </a:pP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32157-90DF-834F-95EB-FE99F7F77C58}"/>
              </a:ext>
            </a:extLst>
          </p:cNvPr>
          <p:cNvSpPr/>
          <p:nvPr/>
        </p:nvSpPr>
        <p:spPr>
          <a:xfrm>
            <a:off x="1094760" y="667434"/>
            <a:ext cx="350264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en-US" sz="3600">
                <a:solidFill>
                  <a:schemeClr val="bg1"/>
                </a:solidFill>
                <a:latin typeface="Avenir Black" panose="02000503020000020003" pitchFamily="2" charset="0"/>
              </a:rPr>
              <a:t>SUMMARY</a:t>
            </a:r>
            <a:endParaRPr lang="en-US" sz="360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4B292-0C76-2D4E-9F24-7AFB8AC07A05}"/>
              </a:ext>
            </a:extLst>
          </p:cNvPr>
          <p:cNvSpPr/>
          <p:nvPr/>
        </p:nvSpPr>
        <p:spPr>
          <a:xfrm>
            <a:off x="209331" y="6400412"/>
            <a:ext cx="16316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Ashish Vaswani (2019)</a:t>
            </a:r>
          </a:p>
        </p:txBody>
      </p:sp>
    </p:spTree>
    <p:extLst>
      <p:ext uri="{BB962C8B-B14F-4D97-AF65-F5344CB8AC3E}">
        <p14:creationId xmlns:p14="http://schemas.microsoft.com/office/powerpoint/2010/main" val="3890655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65D00F-F1D6-6548-B991-6B1CD5A99577}"/>
              </a:ext>
            </a:extLst>
          </p:cNvPr>
          <p:cNvSpPr/>
          <p:nvPr/>
        </p:nvSpPr>
        <p:spPr>
          <a:xfrm>
            <a:off x="2154343" y="1394351"/>
            <a:ext cx="3502745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B7551-00EA-A444-A8FD-15C80C0103B5}"/>
              </a:ext>
            </a:extLst>
          </p:cNvPr>
          <p:cNvSpPr/>
          <p:nvPr/>
        </p:nvSpPr>
        <p:spPr>
          <a:xfrm>
            <a:off x="1059469" y="1570083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1269A2-CE8B-C945-95DA-88622D40F4B3}"/>
              </a:ext>
            </a:extLst>
          </p:cNvPr>
          <p:cNvSpPr/>
          <p:nvPr/>
        </p:nvSpPr>
        <p:spPr>
          <a:xfrm>
            <a:off x="1059469" y="1660798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7B36015-893D-F04D-B36A-70B8706A67BD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333289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79555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6D77"/>
                </a:solidFill>
                <a:latin typeface="Avenir Black" panose="02000503020000020003" pitchFamily="2" charset="0"/>
              </a:rPr>
              <a:t>RESEARCH PROJECTS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1265552" cy="5907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Most research experiences/opportunities are “top-down”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You’re all creative and fully capable.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Allow yourselves to become comfortable with the unknown.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It’s okay if your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Phase 1 Proposals </a:t>
            </a:r>
            <a:r>
              <a:rPr lang="en-US" sz="2400" dirty="0">
                <a:latin typeface="Avenir Light" panose="020B0402020203020204" pitchFamily="34" charset="77"/>
              </a:rPr>
              <a:t>aren’t </a:t>
            </a:r>
            <a:r>
              <a:rPr lang="en-US" sz="2400" i="1" dirty="0">
                <a:latin typeface="Avenir Light" panose="020B0402020203020204" pitchFamily="34" charset="77"/>
              </a:rPr>
              <a:t>perfect</a:t>
            </a:r>
            <a:r>
              <a:rPr lang="en-US" sz="2400" dirty="0">
                <a:latin typeface="Avenir Light" panose="020B0402020203020204" pitchFamily="34" charset="77"/>
              </a:rPr>
              <a:t> ideas. The point is to gain practice with the inquisition and overall process of executing your ideas.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We’ll help provide structure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after</a:t>
            </a:r>
            <a:r>
              <a:rPr lang="en-US" sz="2400" dirty="0">
                <a:latin typeface="Avenir Light" panose="020B0402020203020204" pitchFamily="34" charset="77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Phase 1 </a:t>
            </a:r>
            <a:r>
              <a:rPr lang="en-US" sz="2400" dirty="0">
                <a:latin typeface="Avenir Light" panose="020B0402020203020204" pitchFamily="34" charset="77"/>
              </a:rPr>
              <a:t>(e.g., filtering projects, feedback, helping you find the optimal project partners, TF support, </a:t>
            </a:r>
            <a:r>
              <a:rPr lang="en-US" sz="2400" dirty="0" err="1">
                <a:latin typeface="Avenir Light" panose="020B0402020203020204" pitchFamily="34" charset="77"/>
              </a:rPr>
              <a:t>etc</a:t>
            </a:r>
            <a:r>
              <a:rPr lang="en-US" sz="2400" dirty="0">
                <a:latin typeface="Avenir Light" panose="020B0402020203020204" pitchFamily="34" charset="7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9258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65D00F-F1D6-6548-B991-6B1CD5A99577}"/>
              </a:ext>
            </a:extLst>
          </p:cNvPr>
          <p:cNvSpPr/>
          <p:nvPr/>
        </p:nvSpPr>
        <p:spPr>
          <a:xfrm>
            <a:off x="2154343" y="2220842"/>
            <a:ext cx="2466425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B7551-00EA-A444-A8FD-15C80C0103B5}"/>
              </a:ext>
            </a:extLst>
          </p:cNvPr>
          <p:cNvSpPr/>
          <p:nvPr/>
        </p:nvSpPr>
        <p:spPr>
          <a:xfrm>
            <a:off x="1059469" y="1570083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1269A2-CE8B-C945-95DA-88622D40F4B3}"/>
              </a:ext>
            </a:extLst>
          </p:cNvPr>
          <p:cNvSpPr/>
          <p:nvPr/>
        </p:nvSpPr>
        <p:spPr>
          <a:xfrm>
            <a:off x="1059469" y="1660798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1786C57-5A22-AF4E-A434-8CAB7F8644BC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2715126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1236259" cy="625438"/>
          </a:xfrm>
        </p:spPr>
        <p:txBody>
          <a:bodyPr/>
          <a:lstStyle/>
          <a:p>
            <a:r>
              <a:rPr lang="en-US" dirty="0"/>
              <a:t>Goals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3B0CEF1-3B2A-7B41-B665-78976F557A09}"/>
              </a:ext>
            </a:extLst>
          </p:cNvPr>
          <p:cNvSpPr txBox="1">
            <a:spLocks/>
          </p:cNvSpPr>
          <p:nvPr/>
        </p:nvSpPr>
        <p:spPr>
          <a:xfrm>
            <a:off x="903803" y="1250088"/>
            <a:ext cx="9795619" cy="507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Each word in a sequence to be transformed into a rich, abstract </a:t>
            </a:r>
            <a:r>
              <a:rPr lang="en-US" sz="2400" b="1" dirty="0">
                <a:latin typeface="Avenir Light" panose="020B0402020203020204" pitchFamily="34" charset="77"/>
              </a:rPr>
              <a:t>representation</a:t>
            </a:r>
            <a:r>
              <a:rPr lang="en-US" sz="2400" dirty="0">
                <a:latin typeface="Avenir Light" panose="020B0402020203020204" pitchFamily="34" charset="77"/>
              </a:rPr>
              <a:t> (</a:t>
            </a:r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context embedding</a:t>
            </a:r>
            <a:r>
              <a:rPr lang="en-US" sz="2400" dirty="0">
                <a:latin typeface="Avenir Light" panose="020B0402020203020204" pitchFamily="34" charset="77"/>
              </a:rPr>
              <a:t>) based on the weighted sums of the other words in the same sequence (akin to deep CNN layers)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Inspired by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Attention</a:t>
            </a:r>
            <a:r>
              <a:rPr lang="en-US" sz="2400" dirty="0">
                <a:latin typeface="Avenir Light" panose="020B0402020203020204" pitchFamily="34" charset="77"/>
              </a:rPr>
              <a:t>, we want each word to determine, “how much should I be influenced by each of my neighbors”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en-US" sz="2400" dirty="0">
                <a:latin typeface="Avenir Light" panose="020B0402020203020204" pitchFamily="34" charset="77"/>
              </a:rPr>
              <a:t>Want positionality</a:t>
            </a:r>
          </a:p>
        </p:txBody>
      </p:sp>
    </p:spTree>
    <p:extLst>
      <p:ext uri="{BB962C8B-B14F-4D97-AF65-F5344CB8AC3E}">
        <p14:creationId xmlns:p14="http://schemas.microsoft.com/office/powerpoint/2010/main" val="4103659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3D34AD-4182-BB49-909B-606080CB1A44}"/>
              </a:ext>
            </a:extLst>
          </p:cNvPr>
          <p:cNvSpPr txBox="1">
            <a:spLocks/>
          </p:cNvSpPr>
          <p:nvPr/>
        </p:nvSpPr>
        <p:spPr>
          <a:xfrm>
            <a:off x="450689" y="431628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45274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137617" y="4382362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534906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192376" y="4382362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58966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280620" y="4382361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5677909" y="545806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323825" y="589194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181811" y="5891941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218602" y="590473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341556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E343ACD-570B-E54D-82BA-5C274F8DC9C7}"/>
              </a:ext>
            </a:extLst>
          </p:cNvPr>
          <p:cNvSpPr txBox="1">
            <a:spLocks/>
          </p:cNvSpPr>
          <p:nvPr/>
        </p:nvSpPr>
        <p:spPr>
          <a:xfrm>
            <a:off x="2508804" y="88474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9E19777-A065-2246-8870-3C778F9C5DA4}"/>
              </a:ext>
            </a:extLst>
          </p:cNvPr>
          <p:cNvSpPr/>
          <p:nvPr/>
        </p:nvSpPr>
        <p:spPr>
          <a:xfrm rot="5400000">
            <a:off x="2074918" y="1949137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1A9BC43-A883-8C4D-ADCB-84D3EA427B2B}"/>
              </a:ext>
            </a:extLst>
          </p:cNvPr>
          <p:cNvSpPr/>
          <p:nvPr/>
        </p:nvSpPr>
        <p:spPr>
          <a:xfrm rot="5400000">
            <a:off x="2656248" y="1507260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149740A-9387-7141-BFB0-442D8CC74AF4}"/>
              </a:ext>
            </a:extLst>
          </p:cNvPr>
          <p:cNvSpPr/>
          <p:nvPr/>
        </p:nvSpPr>
        <p:spPr>
          <a:xfrm rot="5400000">
            <a:off x="2656248" y="175351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34C726D-5BE4-C64D-A586-4F5FA0EE3F1C}"/>
              </a:ext>
            </a:extLst>
          </p:cNvPr>
          <p:cNvSpPr/>
          <p:nvPr/>
        </p:nvSpPr>
        <p:spPr>
          <a:xfrm rot="5400000">
            <a:off x="2656248" y="1999778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42DCF16-790E-D84A-98EC-28F51D4DBF45}"/>
              </a:ext>
            </a:extLst>
          </p:cNvPr>
          <p:cNvSpPr/>
          <p:nvPr/>
        </p:nvSpPr>
        <p:spPr>
          <a:xfrm rot="5400000">
            <a:off x="2656248" y="2251647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4C62D66-3AEA-9942-834C-A1934637AA94}"/>
              </a:ext>
            </a:extLst>
          </p:cNvPr>
          <p:cNvSpPr/>
          <p:nvPr/>
        </p:nvSpPr>
        <p:spPr>
          <a:xfrm rot="5400000">
            <a:off x="2653964" y="250964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71821" y="1619388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27D21159-555E-8443-ABD2-0E912FA14334}"/>
              </a:ext>
            </a:extLst>
          </p:cNvPr>
          <p:cNvSpPr txBox="1">
            <a:spLocks/>
          </p:cNvSpPr>
          <p:nvPr/>
        </p:nvSpPr>
        <p:spPr>
          <a:xfrm>
            <a:off x="3591452" y="88474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B7A92BC-9BF5-DC47-9971-97BB56E95A46}"/>
              </a:ext>
            </a:extLst>
          </p:cNvPr>
          <p:cNvSpPr/>
          <p:nvPr/>
        </p:nvSpPr>
        <p:spPr>
          <a:xfrm rot="5400000">
            <a:off x="3157566" y="1949137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4480D9B-BFB5-C447-A987-E7589DC9A36A}"/>
              </a:ext>
            </a:extLst>
          </p:cNvPr>
          <p:cNvSpPr/>
          <p:nvPr/>
        </p:nvSpPr>
        <p:spPr>
          <a:xfrm rot="5400000">
            <a:off x="3738896" y="1507260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6499E7C-BFA4-FA40-840D-4579C1AB6B69}"/>
              </a:ext>
            </a:extLst>
          </p:cNvPr>
          <p:cNvSpPr/>
          <p:nvPr/>
        </p:nvSpPr>
        <p:spPr>
          <a:xfrm rot="5400000">
            <a:off x="3738896" y="175351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0C68F2F-C25E-7A48-8A43-658A8F1B58B6}"/>
              </a:ext>
            </a:extLst>
          </p:cNvPr>
          <p:cNvSpPr/>
          <p:nvPr/>
        </p:nvSpPr>
        <p:spPr>
          <a:xfrm rot="5400000">
            <a:off x="3738896" y="1999778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D8B46B5-B377-3C40-A411-ED1BE559943A}"/>
              </a:ext>
            </a:extLst>
          </p:cNvPr>
          <p:cNvSpPr/>
          <p:nvPr/>
        </p:nvSpPr>
        <p:spPr>
          <a:xfrm rot="5400000">
            <a:off x="3738896" y="2251647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7652A8C-BCB0-8541-83B1-5B645FE5C419}"/>
              </a:ext>
            </a:extLst>
          </p:cNvPr>
          <p:cNvSpPr/>
          <p:nvPr/>
        </p:nvSpPr>
        <p:spPr>
          <a:xfrm rot="5400000">
            <a:off x="3736612" y="250964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36D1B611-39AD-E541-B861-4D0803706BB4}"/>
              </a:ext>
            </a:extLst>
          </p:cNvPr>
          <p:cNvSpPr txBox="1">
            <a:spLocks/>
          </p:cNvSpPr>
          <p:nvPr/>
        </p:nvSpPr>
        <p:spPr>
          <a:xfrm>
            <a:off x="4630153" y="88089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D12F490-4883-0549-8790-41991AA5798E}"/>
              </a:ext>
            </a:extLst>
          </p:cNvPr>
          <p:cNvSpPr/>
          <p:nvPr/>
        </p:nvSpPr>
        <p:spPr>
          <a:xfrm rot="5400000">
            <a:off x="4196267" y="1945287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C9C35A9-59CC-CB44-8F8F-BC458D62DFBB}"/>
              </a:ext>
            </a:extLst>
          </p:cNvPr>
          <p:cNvSpPr/>
          <p:nvPr/>
        </p:nvSpPr>
        <p:spPr>
          <a:xfrm rot="5400000">
            <a:off x="4777597" y="1503410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4D3893B-688B-734B-8DBA-409078F07446}"/>
              </a:ext>
            </a:extLst>
          </p:cNvPr>
          <p:cNvSpPr/>
          <p:nvPr/>
        </p:nvSpPr>
        <p:spPr>
          <a:xfrm rot="5400000">
            <a:off x="4777597" y="174966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3746C30-6D63-E24D-8BF1-31181E2BE0BF}"/>
              </a:ext>
            </a:extLst>
          </p:cNvPr>
          <p:cNvSpPr/>
          <p:nvPr/>
        </p:nvSpPr>
        <p:spPr>
          <a:xfrm rot="5400000">
            <a:off x="4777597" y="1995928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A433FD1-DC45-9547-A289-2137B0A6795C}"/>
              </a:ext>
            </a:extLst>
          </p:cNvPr>
          <p:cNvSpPr/>
          <p:nvPr/>
        </p:nvSpPr>
        <p:spPr>
          <a:xfrm rot="5400000">
            <a:off x="4777597" y="2247797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41A0945-6C71-2849-9C22-C28C29E34CC9}"/>
              </a:ext>
            </a:extLst>
          </p:cNvPr>
          <p:cNvSpPr/>
          <p:nvPr/>
        </p:nvSpPr>
        <p:spPr>
          <a:xfrm rot="5400000">
            <a:off x="4775313" y="250579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1CDAC9A7-894A-2444-A863-A2D1023D355C}"/>
              </a:ext>
            </a:extLst>
          </p:cNvPr>
          <p:cNvSpPr txBox="1">
            <a:spLocks/>
          </p:cNvSpPr>
          <p:nvPr/>
        </p:nvSpPr>
        <p:spPr>
          <a:xfrm>
            <a:off x="5712801" y="874582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6E1D3D0C-2ACF-BB49-B0B1-7F0E91401E9D}"/>
              </a:ext>
            </a:extLst>
          </p:cNvPr>
          <p:cNvSpPr/>
          <p:nvPr/>
        </p:nvSpPr>
        <p:spPr>
          <a:xfrm rot="5400000">
            <a:off x="5278915" y="1938973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7CA7652-356C-7649-8803-F09709E97811}"/>
              </a:ext>
            </a:extLst>
          </p:cNvPr>
          <p:cNvSpPr/>
          <p:nvPr/>
        </p:nvSpPr>
        <p:spPr>
          <a:xfrm rot="5400000">
            <a:off x="5860245" y="1497096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B44AE-B3DA-2F47-AE35-F9A912452247}"/>
              </a:ext>
            </a:extLst>
          </p:cNvPr>
          <p:cNvSpPr/>
          <p:nvPr/>
        </p:nvSpPr>
        <p:spPr>
          <a:xfrm rot="5400000">
            <a:off x="5860245" y="1743355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03C812F-17E1-E44B-BCC6-07A9095BEAF9}"/>
              </a:ext>
            </a:extLst>
          </p:cNvPr>
          <p:cNvSpPr/>
          <p:nvPr/>
        </p:nvSpPr>
        <p:spPr>
          <a:xfrm rot="5400000">
            <a:off x="5860245" y="1989614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54D105D-7A0B-EE4E-8726-AD0C4D0A527C}"/>
              </a:ext>
            </a:extLst>
          </p:cNvPr>
          <p:cNvSpPr/>
          <p:nvPr/>
        </p:nvSpPr>
        <p:spPr>
          <a:xfrm rot="5400000">
            <a:off x="5860245" y="224148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2E77B96-E85B-894A-9B10-6DD15CF5D00E}"/>
              </a:ext>
            </a:extLst>
          </p:cNvPr>
          <p:cNvSpPr/>
          <p:nvPr/>
        </p:nvSpPr>
        <p:spPr>
          <a:xfrm rot="5400000">
            <a:off x="5857961" y="249947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2080686" y="4382360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F379ECBB-303A-244D-B49E-4A15ACCE9F5A}"/>
              </a:ext>
            </a:extLst>
          </p:cNvPr>
          <p:cNvSpPr txBox="1">
            <a:spLocks/>
          </p:cNvSpPr>
          <p:nvPr/>
        </p:nvSpPr>
        <p:spPr>
          <a:xfrm>
            <a:off x="2868201" y="3063504"/>
            <a:ext cx="2974205" cy="503588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??????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4219F10-E3E3-C540-A004-D03B82EA97C1}"/>
              </a:ext>
            </a:extLst>
          </p:cNvPr>
          <p:cNvSpPr/>
          <p:nvPr/>
        </p:nvSpPr>
        <p:spPr>
          <a:xfrm>
            <a:off x="2505272" y="627340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4B6E733-A75F-AD48-90BA-51DABA03FA01}"/>
              </a:ext>
            </a:extLst>
          </p:cNvPr>
          <p:cNvSpPr/>
          <p:nvPr/>
        </p:nvSpPr>
        <p:spPr>
          <a:xfrm>
            <a:off x="3585564" y="626633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40E0635-981E-F240-9572-CB6B2FA1C16E}"/>
              </a:ext>
            </a:extLst>
          </p:cNvPr>
          <p:cNvSpPr/>
          <p:nvPr/>
        </p:nvSpPr>
        <p:spPr>
          <a:xfrm>
            <a:off x="4665141" y="629353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EEC96E4-92C0-174F-8110-E4EBB7802237}"/>
              </a:ext>
            </a:extLst>
          </p:cNvPr>
          <p:cNvSpPr/>
          <p:nvPr/>
        </p:nvSpPr>
        <p:spPr>
          <a:xfrm>
            <a:off x="5805342" y="628090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6B37A82-AD04-A748-8C9A-C3C6F4CA4C0C}"/>
              </a:ext>
            </a:extLst>
          </p:cNvPr>
          <p:cNvSpPr/>
          <p:nvPr/>
        </p:nvSpPr>
        <p:spPr>
          <a:xfrm>
            <a:off x="7378700" y="1494744"/>
            <a:ext cx="4470288" cy="97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’s goal is to create great representations, </a:t>
            </a:r>
            <a:r>
              <a:rPr lang="en-US" sz="20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of the input</a:t>
            </a:r>
          </a:p>
        </p:txBody>
      </p:sp>
    </p:spTree>
    <p:extLst>
      <p:ext uri="{BB962C8B-B14F-4D97-AF65-F5344CB8AC3E}">
        <p14:creationId xmlns:p14="http://schemas.microsoft.com/office/powerpoint/2010/main" val="1632002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45274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137617" y="4382362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534906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192376" y="4382362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58966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280620" y="4382361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5677909" y="545806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323825" y="589194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181811" y="5891941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218602" y="590473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341556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E343ACD-570B-E54D-82BA-5C274F8DC9C7}"/>
              </a:ext>
            </a:extLst>
          </p:cNvPr>
          <p:cNvSpPr txBox="1">
            <a:spLocks/>
          </p:cNvSpPr>
          <p:nvPr/>
        </p:nvSpPr>
        <p:spPr>
          <a:xfrm>
            <a:off x="2508804" y="88474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9E19777-A065-2246-8870-3C778F9C5DA4}"/>
              </a:ext>
            </a:extLst>
          </p:cNvPr>
          <p:cNvSpPr/>
          <p:nvPr/>
        </p:nvSpPr>
        <p:spPr>
          <a:xfrm rot="5400000">
            <a:off x="2074918" y="1949137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1A9BC43-A883-8C4D-ADCB-84D3EA427B2B}"/>
              </a:ext>
            </a:extLst>
          </p:cNvPr>
          <p:cNvSpPr/>
          <p:nvPr/>
        </p:nvSpPr>
        <p:spPr>
          <a:xfrm rot="5400000">
            <a:off x="2656248" y="1507260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149740A-9387-7141-BFB0-442D8CC74AF4}"/>
              </a:ext>
            </a:extLst>
          </p:cNvPr>
          <p:cNvSpPr/>
          <p:nvPr/>
        </p:nvSpPr>
        <p:spPr>
          <a:xfrm rot="5400000">
            <a:off x="2656248" y="175351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34C726D-5BE4-C64D-A586-4F5FA0EE3F1C}"/>
              </a:ext>
            </a:extLst>
          </p:cNvPr>
          <p:cNvSpPr/>
          <p:nvPr/>
        </p:nvSpPr>
        <p:spPr>
          <a:xfrm rot="5400000">
            <a:off x="2656248" y="1999778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42DCF16-790E-D84A-98EC-28F51D4DBF45}"/>
              </a:ext>
            </a:extLst>
          </p:cNvPr>
          <p:cNvSpPr/>
          <p:nvPr/>
        </p:nvSpPr>
        <p:spPr>
          <a:xfrm rot="5400000">
            <a:off x="2656248" y="2251647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4C62D66-3AEA-9942-834C-A1934637AA94}"/>
              </a:ext>
            </a:extLst>
          </p:cNvPr>
          <p:cNvSpPr/>
          <p:nvPr/>
        </p:nvSpPr>
        <p:spPr>
          <a:xfrm rot="5400000">
            <a:off x="2653964" y="250964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71821" y="1619388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2080686" y="4382360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7C832447-B932-E742-B993-C34E8E0AB4FE}"/>
              </a:ext>
            </a:extLst>
          </p:cNvPr>
          <p:cNvSpPr/>
          <p:nvPr/>
        </p:nvSpPr>
        <p:spPr>
          <a:xfrm>
            <a:off x="7383427" y="2776770"/>
            <a:ext cx="3880743" cy="97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>
                <a:solidFill>
                  <a:srgbClr val="DE55B3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will be based on a weighted contribution of 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2505272" y="627340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3585564" y="626633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665141" y="629353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805342" y="628090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0A9EB92C-E096-7C45-935D-C4C9F59A5542}"/>
              </a:ext>
            </a:extLst>
          </p:cNvPr>
          <p:cNvSpPr txBox="1">
            <a:spLocks/>
          </p:cNvSpPr>
          <p:nvPr/>
        </p:nvSpPr>
        <p:spPr>
          <a:xfrm>
            <a:off x="450689" y="431628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89C9969-D616-C048-839C-E2EC3CE72526}"/>
              </a:ext>
            </a:extLst>
          </p:cNvPr>
          <p:cNvSpPr/>
          <p:nvPr/>
        </p:nvSpPr>
        <p:spPr>
          <a:xfrm>
            <a:off x="7378700" y="1494744"/>
            <a:ext cx="4470288" cy="97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’s goal is to create great representations, </a:t>
            </a:r>
            <a:r>
              <a:rPr lang="en-US" sz="20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of the input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327BF331-288B-5F4C-8E2D-71A07BA971D7}"/>
              </a:ext>
            </a:extLst>
          </p:cNvPr>
          <p:cNvSpPr/>
          <p:nvPr/>
        </p:nvSpPr>
        <p:spPr>
          <a:xfrm rot="12116029">
            <a:off x="3491820" y="328489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FA63966-0121-A846-BE70-AED3651BE0DF}"/>
              </a:ext>
            </a:extLst>
          </p:cNvPr>
          <p:cNvSpPr/>
          <p:nvPr/>
        </p:nvSpPr>
        <p:spPr>
          <a:xfrm rot="16200000">
            <a:off x="2305906" y="3238350"/>
            <a:ext cx="899313" cy="16558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AC65D0CB-1782-4640-89A5-19CD0111DFFA}"/>
              </a:ext>
            </a:extLst>
          </p:cNvPr>
          <p:cNvSpPr/>
          <p:nvPr/>
        </p:nvSpPr>
        <p:spPr>
          <a:xfrm rot="13675840">
            <a:off x="2738522" y="3221623"/>
            <a:ext cx="1255146" cy="19279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21002BEF-EBC7-5A4F-B308-F404267362B7}"/>
              </a:ext>
            </a:extLst>
          </p:cNvPr>
          <p:cNvSpPr/>
          <p:nvPr/>
        </p:nvSpPr>
        <p:spPr>
          <a:xfrm rot="12608806">
            <a:off x="2972814" y="3165448"/>
            <a:ext cx="1928505" cy="20745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808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45274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137617" y="4382362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534906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192376" y="4382362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58966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280620" y="4382361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5677909" y="545806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323825" y="589194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181811" y="5891941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218602" y="590473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341556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E343ACD-570B-E54D-82BA-5C274F8DC9C7}"/>
              </a:ext>
            </a:extLst>
          </p:cNvPr>
          <p:cNvSpPr txBox="1">
            <a:spLocks/>
          </p:cNvSpPr>
          <p:nvPr/>
        </p:nvSpPr>
        <p:spPr>
          <a:xfrm>
            <a:off x="2508804" y="88474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11FE2A-4300-0849-BF78-692663959786}"/>
              </a:ext>
            </a:extLst>
          </p:cNvPr>
          <p:cNvGrpSpPr/>
          <p:nvPr/>
        </p:nvGrpSpPr>
        <p:grpSpPr>
          <a:xfrm>
            <a:off x="2601345" y="1422710"/>
            <a:ext cx="311369" cy="1364224"/>
            <a:chOff x="2601345" y="1422710"/>
            <a:chExt cx="311369" cy="1364224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9E19777-A065-2246-8870-3C778F9C5DA4}"/>
                </a:ext>
              </a:extLst>
            </p:cNvPr>
            <p:cNvSpPr/>
            <p:nvPr/>
          </p:nvSpPr>
          <p:spPr>
            <a:xfrm rot="5400000">
              <a:off x="2074918" y="1949137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1A9BC43-A883-8C4D-ADCB-84D3EA427B2B}"/>
                </a:ext>
              </a:extLst>
            </p:cNvPr>
            <p:cNvSpPr/>
            <p:nvPr/>
          </p:nvSpPr>
          <p:spPr>
            <a:xfrm rot="5400000">
              <a:off x="2656248" y="1507260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49740A-9387-7141-BFB0-442D8CC74AF4}"/>
                </a:ext>
              </a:extLst>
            </p:cNvPr>
            <p:cNvSpPr/>
            <p:nvPr/>
          </p:nvSpPr>
          <p:spPr>
            <a:xfrm rot="5400000">
              <a:off x="2656248" y="1753519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34C726D-5BE4-C64D-A586-4F5FA0EE3F1C}"/>
                </a:ext>
              </a:extLst>
            </p:cNvPr>
            <p:cNvSpPr/>
            <p:nvPr/>
          </p:nvSpPr>
          <p:spPr>
            <a:xfrm rot="5400000">
              <a:off x="2656248" y="1999778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42DCF16-790E-D84A-98EC-28F51D4DBF45}"/>
                </a:ext>
              </a:extLst>
            </p:cNvPr>
            <p:cNvSpPr/>
            <p:nvPr/>
          </p:nvSpPr>
          <p:spPr>
            <a:xfrm rot="5400000">
              <a:off x="2656248" y="2251647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C62D66-3AEA-9942-834C-A1934637AA94}"/>
                </a:ext>
              </a:extLst>
            </p:cNvPr>
            <p:cNvSpPr/>
            <p:nvPr/>
          </p:nvSpPr>
          <p:spPr>
            <a:xfrm rot="5400000">
              <a:off x="2653964" y="250964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71821" y="1619388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2080686" y="4382360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7C832447-B932-E742-B993-C34E8E0AB4FE}"/>
              </a:ext>
            </a:extLst>
          </p:cNvPr>
          <p:cNvSpPr/>
          <p:nvPr/>
        </p:nvSpPr>
        <p:spPr>
          <a:xfrm>
            <a:off x="7383427" y="2776770"/>
            <a:ext cx="3880743" cy="97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>
                <a:solidFill>
                  <a:srgbClr val="DE55B3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 will be based on a weighted contribution of 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r>
              <a:rPr lang="en-US" sz="2000" dirty="0">
                <a:latin typeface="Avenir Medium" panose="02000503020000020003" pitchFamily="2" charset="0"/>
              </a:rPr>
              <a:t>,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 x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2505272" y="627340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3585564" y="626633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665141" y="629353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805342" y="628090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0A9EB92C-E096-7C45-935D-C4C9F59A5542}"/>
              </a:ext>
            </a:extLst>
          </p:cNvPr>
          <p:cNvSpPr txBox="1">
            <a:spLocks/>
          </p:cNvSpPr>
          <p:nvPr/>
        </p:nvSpPr>
        <p:spPr>
          <a:xfrm>
            <a:off x="450689" y="431628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89C9969-D616-C048-839C-E2EC3CE72526}"/>
              </a:ext>
            </a:extLst>
          </p:cNvPr>
          <p:cNvSpPr/>
          <p:nvPr/>
        </p:nvSpPr>
        <p:spPr>
          <a:xfrm>
            <a:off x="7378700" y="1494744"/>
            <a:ext cx="4470288" cy="97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’s goal is to create great representations, </a:t>
            </a:r>
            <a:r>
              <a:rPr lang="en-US" sz="20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, of the input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327BF331-288B-5F4C-8E2D-71A07BA971D7}"/>
              </a:ext>
            </a:extLst>
          </p:cNvPr>
          <p:cNvSpPr/>
          <p:nvPr/>
        </p:nvSpPr>
        <p:spPr>
          <a:xfrm rot="12116029">
            <a:off x="3491820" y="328489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FA63966-0121-A846-BE70-AED3651BE0DF}"/>
              </a:ext>
            </a:extLst>
          </p:cNvPr>
          <p:cNvSpPr/>
          <p:nvPr/>
        </p:nvSpPr>
        <p:spPr>
          <a:xfrm rot="16200000">
            <a:off x="2305906" y="3238350"/>
            <a:ext cx="899313" cy="16558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AC65D0CB-1782-4640-89A5-19CD0111DFFA}"/>
              </a:ext>
            </a:extLst>
          </p:cNvPr>
          <p:cNvSpPr/>
          <p:nvPr/>
        </p:nvSpPr>
        <p:spPr>
          <a:xfrm rot="13675840">
            <a:off x="2738522" y="3221623"/>
            <a:ext cx="1255146" cy="19279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21002BEF-EBC7-5A4F-B308-F404267362B7}"/>
              </a:ext>
            </a:extLst>
          </p:cNvPr>
          <p:cNvSpPr/>
          <p:nvPr/>
        </p:nvSpPr>
        <p:spPr>
          <a:xfrm rot="12608806">
            <a:off x="2972814" y="3165448"/>
            <a:ext cx="1928505" cy="20745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004FA61-EB37-9047-BDF7-44B459A36F48}"/>
                  </a:ext>
                </a:extLst>
              </p:cNvPr>
              <p:cNvSpPr/>
              <p:nvPr/>
            </p:nvSpPr>
            <p:spPr>
              <a:xfrm>
                <a:off x="7383427" y="4159891"/>
                <a:ext cx="3880743" cy="1932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000" b="1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2000" b="1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Medium" panose="02000503020000020003" pitchFamily="2" charset="0"/>
                  </a:rPr>
                  <a:t>is “just” a weight. More is happening under the hood, but it’s effectively weighting </a:t>
                </a:r>
                <a:r>
                  <a:rPr lang="en-US" sz="2000" i="1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Medium" panose="02000503020000020003" pitchFamily="2" charset="0"/>
                  </a:rPr>
                  <a:t>versions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Medium" panose="02000503020000020003" pitchFamily="2" charset="0"/>
                  </a:rPr>
                  <a:t> of </a:t>
                </a:r>
                <a:r>
                  <a:rPr lang="en-US" sz="2000" b="1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x</a:t>
                </a:r>
                <a:r>
                  <a:rPr lang="en-US" sz="2000" b="1" baseline="-25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dirty="0">
                    <a:latin typeface="Avenir Medium" panose="02000503020000020003" pitchFamily="2" charset="0"/>
                  </a:rPr>
                  <a:t>,</a:t>
                </a:r>
                <a:r>
                  <a:rPr lang="en-US" sz="2000" b="1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 x</a:t>
                </a:r>
                <a:r>
                  <a:rPr lang="en-US" sz="2000" b="1" baseline="-25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dirty="0">
                    <a:latin typeface="Avenir Medium" panose="02000503020000020003" pitchFamily="2" charset="0"/>
                  </a:rPr>
                  <a:t>,</a:t>
                </a:r>
                <a:r>
                  <a:rPr lang="en-US" sz="2000" b="1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 x</a:t>
                </a:r>
                <a:r>
                  <a:rPr lang="en-US" sz="2000" b="1" baseline="-25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dirty="0">
                    <a:latin typeface="Avenir Medium" panose="02000503020000020003" pitchFamily="2" charset="0"/>
                  </a:rPr>
                  <a:t>,</a:t>
                </a:r>
                <a:r>
                  <a:rPr lang="en-US" sz="2000" b="1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 x</a:t>
                </a:r>
                <a:r>
                  <a:rPr lang="en-US" sz="2000" b="1" baseline="-25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rgbClr val="0070C0"/>
                  </a:solidFill>
                  <a:latin typeface="Avenir Medium" panose="02000503020000020003" pitchFamily="2" charset="0"/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004FA61-EB37-9047-BDF7-44B459A36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27" y="4159891"/>
                <a:ext cx="3880743" cy="1932452"/>
              </a:xfrm>
              <a:prstGeom prst="rect">
                <a:avLst/>
              </a:prstGeom>
              <a:blipFill>
                <a:blip r:embed="rId7"/>
                <a:stretch>
                  <a:fillRect l="-1629" r="-977" b="-5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995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903804" y="771482"/>
            <a:ext cx="6474896" cy="1302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245274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996C75-279E-644F-965B-975FD72B25F3}"/>
              </a:ext>
            </a:extLst>
          </p:cNvPr>
          <p:cNvGrpSpPr/>
          <p:nvPr/>
        </p:nvGrpSpPr>
        <p:grpSpPr>
          <a:xfrm rot="16200000">
            <a:off x="3137617" y="4382362"/>
            <a:ext cx="1364224" cy="311369"/>
            <a:chOff x="2297660" y="4140835"/>
            <a:chExt cx="1364224" cy="31136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F4E4E8C-7D8C-6B45-849A-DA158721061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95775E-80BD-DA43-B7DD-28E36A6B31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3E296-4D5E-574E-9972-B0D9662CD1DC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45701-B570-F641-9C1C-1FAEE926C82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F1AB1E-CAB6-6645-A11B-DD1A55950DE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D90407-D77D-E643-BEB7-91F73D3EAC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3534906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D0241A-4C73-E643-9F35-DE92C9FA8D94}"/>
              </a:ext>
            </a:extLst>
          </p:cNvPr>
          <p:cNvGrpSpPr/>
          <p:nvPr/>
        </p:nvGrpSpPr>
        <p:grpSpPr>
          <a:xfrm rot="16200000">
            <a:off x="4192376" y="4382362"/>
            <a:ext cx="1364224" cy="311369"/>
            <a:chOff x="2297660" y="4140835"/>
            <a:chExt cx="1364224" cy="31136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C769A70-BFF6-7D4A-904E-63E035043B0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F810C9-1DB2-7245-AF66-D4D2D6BD6A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9B6220-BCE8-7D45-9604-330D4E57217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49121C-18CD-9A48-9BCD-D4C1BB7550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68637A-A68E-6346-A682-DC11989AE03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81AE28-9DAA-3B4D-994D-A6B55C5C1D8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589665" y="545806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4694F-D3E5-7C4D-A361-673DF3FC2400}"/>
              </a:ext>
            </a:extLst>
          </p:cNvPr>
          <p:cNvGrpSpPr/>
          <p:nvPr/>
        </p:nvGrpSpPr>
        <p:grpSpPr>
          <a:xfrm rot="16200000">
            <a:off x="5280620" y="4382361"/>
            <a:ext cx="1364224" cy="311369"/>
            <a:chOff x="2297660" y="4140835"/>
            <a:chExt cx="1364224" cy="31136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10463FB-CFD7-3143-B7F9-AA886244A87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BBD22A-E148-9E4F-A1BD-EDB5033844F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C9026C-012F-4547-8F84-5F7FD70558E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FDACC72-E044-274C-8748-160381E95A3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FCCE26-EE09-2F4A-B380-C3C3A0C2E12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62FC9E-2123-6041-8955-88600B8929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5677909" y="545806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2323825" y="5891941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3181811" y="5891941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218602" y="590473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5341556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2E343ACD-570B-E54D-82BA-5C274F8DC9C7}"/>
              </a:ext>
            </a:extLst>
          </p:cNvPr>
          <p:cNvSpPr txBox="1">
            <a:spLocks/>
          </p:cNvSpPr>
          <p:nvPr/>
        </p:nvSpPr>
        <p:spPr>
          <a:xfrm>
            <a:off x="2508804" y="88474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9E19777-A065-2246-8870-3C778F9C5DA4}"/>
              </a:ext>
            </a:extLst>
          </p:cNvPr>
          <p:cNvSpPr/>
          <p:nvPr/>
        </p:nvSpPr>
        <p:spPr>
          <a:xfrm rot="5400000">
            <a:off x="2074918" y="1949137"/>
            <a:ext cx="1364224" cy="311369"/>
          </a:xfrm>
          <a:prstGeom prst="roundRect">
            <a:avLst/>
          </a:prstGeom>
          <a:noFill/>
          <a:ln w="38100">
            <a:solidFill>
              <a:srgbClr val="FF7F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1A9BC43-A883-8C4D-ADCB-84D3EA427B2B}"/>
              </a:ext>
            </a:extLst>
          </p:cNvPr>
          <p:cNvSpPr/>
          <p:nvPr/>
        </p:nvSpPr>
        <p:spPr>
          <a:xfrm rot="5400000">
            <a:off x="2656248" y="1507260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149740A-9387-7141-BFB0-442D8CC74AF4}"/>
              </a:ext>
            </a:extLst>
          </p:cNvPr>
          <p:cNvSpPr/>
          <p:nvPr/>
        </p:nvSpPr>
        <p:spPr>
          <a:xfrm rot="5400000">
            <a:off x="2656248" y="1753519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34C726D-5BE4-C64D-A586-4F5FA0EE3F1C}"/>
              </a:ext>
            </a:extLst>
          </p:cNvPr>
          <p:cNvSpPr/>
          <p:nvPr/>
        </p:nvSpPr>
        <p:spPr>
          <a:xfrm rot="5400000">
            <a:off x="2656248" y="1999778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42DCF16-790E-D84A-98EC-28F51D4DBF45}"/>
              </a:ext>
            </a:extLst>
          </p:cNvPr>
          <p:cNvSpPr/>
          <p:nvPr/>
        </p:nvSpPr>
        <p:spPr>
          <a:xfrm rot="5400000">
            <a:off x="2656248" y="2251647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4C62D66-3AEA-9942-834C-A1934637AA94}"/>
              </a:ext>
            </a:extLst>
          </p:cNvPr>
          <p:cNvSpPr/>
          <p:nvPr/>
        </p:nvSpPr>
        <p:spPr>
          <a:xfrm rot="5400000">
            <a:off x="2653964" y="2509643"/>
            <a:ext cx="203200" cy="203200"/>
          </a:xfrm>
          <a:prstGeom prst="ellipse">
            <a:avLst/>
          </a:prstGeom>
          <a:solidFill>
            <a:srgbClr val="DE55B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35D7F20-7E5D-BF4C-8E20-AE52640FAEB3}"/>
              </a:ext>
            </a:extLst>
          </p:cNvPr>
          <p:cNvSpPr txBox="1">
            <a:spLocks/>
          </p:cNvSpPr>
          <p:nvPr/>
        </p:nvSpPr>
        <p:spPr>
          <a:xfrm>
            <a:off x="271821" y="1619388"/>
            <a:ext cx="1780122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Output representation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2080686" y="4382360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2505272" y="627340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3585564" y="626633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665141" y="6293536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805342" y="6280900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0A9EB92C-E096-7C45-935D-C4C9F59A5542}"/>
              </a:ext>
            </a:extLst>
          </p:cNvPr>
          <p:cNvSpPr txBox="1">
            <a:spLocks/>
          </p:cNvSpPr>
          <p:nvPr/>
        </p:nvSpPr>
        <p:spPr>
          <a:xfrm>
            <a:off x="450689" y="4316286"/>
            <a:ext cx="1530821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vectors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327BF331-288B-5F4C-8E2D-71A07BA971D7}"/>
              </a:ext>
            </a:extLst>
          </p:cNvPr>
          <p:cNvSpPr/>
          <p:nvPr/>
        </p:nvSpPr>
        <p:spPr>
          <a:xfrm rot="12116029">
            <a:off x="3491820" y="3284893"/>
            <a:ext cx="2531376" cy="195370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FA63966-0121-A846-BE70-AED3651BE0DF}"/>
              </a:ext>
            </a:extLst>
          </p:cNvPr>
          <p:cNvSpPr/>
          <p:nvPr/>
        </p:nvSpPr>
        <p:spPr>
          <a:xfrm rot="16200000">
            <a:off x="2305906" y="3238350"/>
            <a:ext cx="899313" cy="165581"/>
          </a:xfrm>
          <a:prstGeom prst="rightArrow">
            <a:avLst>
              <a:gd name="adj1" fmla="val 27574"/>
              <a:gd name="adj2" fmla="val 696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AC65D0CB-1782-4640-89A5-19CD0111DFFA}"/>
              </a:ext>
            </a:extLst>
          </p:cNvPr>
          <p:cNvSpPr/>
          <p:nvPr/>
        </p:nvSpPr>
        <p:spPr>
          <a:xfrm rot="13675840">
            <a:off x="2738522" y="3221623"/>
            <a:ext cx="1255146" cy="19279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21002BEF-EBC7-5A4F-B308-F404267362B7}"/>
              </a:ext>
            </a:extLst>
          </p:cNvPr>
          <p:cNvSpPr/>
          <p:nvPr/>
        </p:nvSpPr>
        <p:spPr>
          <a:xfrm rot="12608806">
            <a:off x="2972814" y="3165448"/>
            <a:ext cx="1928505" cy="20745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BF3E8D03-F5E7-3242-B2E7-97FC7CFF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07" y="3031734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B2BABA1-A35D-764D-B589-7E509DBE3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41" y="3058127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6" name="Content Placeholder 2">
                <a:extLst>
                  <a:ext uri="{FF2B5EF4-FFF2-40B4-BE49-F238E27FC236}">
                    <a16:creationId xmlns:a16="http://schemas.microsoft.com/office/drawing/2014/main" id="{2B4E190F-65CC-7E4F-B48D-BB27C6DA2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219" y="3017382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07" name="Content Placeholder 2">
                <a:extLst>
                  <a:ext uri="{FF2B5EF4-FFF2-40B4-BE49-F238E27FC236}">
                    <a16:creationId xmlns:a16="http://schemas.microsoft.com/office/drawing/2014/main" id="{6AFFD93C-52EF-7044-BAC7-5C52C97F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24" y="2962784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C004FA61-EB37-9047-BDF7-44B459A36F48}"/>
              </a:ext>
            </a:extLst>
          </p:cNvPr>
          <p:cNvSpPr/>
          <p:nvPr/>
        </p:nvSpPr>
        <p:spPr>
          <a:xfrm>
            <a:off x="7544047" y="1134972"/>
            <a:ext cx="4197263" cy="33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Medium" panose="02000503020000020003" pitchFamily="2" charset="0"/>
              </a:rPr>
              <a:t>Under the hood, each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 </a:t>
            </a:r>
            <a:r>
              <a:rPr lang="en-US" sz="2400" dirty="0">
                <a:latin typeface="Avenir Medium" panose="02000503020000020003" pitchFamily="2" charset="0"/>
              </a:rPr>
              <a:t>has 3 small, associated vectors. For example,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r>
              <a:rPr lang="en-US" sz="2400" dirty="0">
                <a:latin typeface="Avenir Medium" panose="02000503020000020003" pitchFamily="2" charset="0"/>
              </a:rPr>
              <a:t> has: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Avenir Medium" panose="02000503020000020003" pitchFamily="2" charset="0"/>
              </a:rPr>
              <a:t>Query</a:t>
            </a:r>
            <a:r>
              <a:rPr lang="en-US" sz="2400" b="1" dirty="0">
                <a:solidFill>
                  <a:srgbClr val="7030A0"/>
                </a:solidFill>
                <a:latin typeface="Avenir Medium" panose="02000503020000020003" pitchFamily="2" charset="0"/>
              </a:rPr>
              <a:t> q</a:t>
            </a:r>
            <a:r>
              <a:rPr lang="en-US" sz="24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i</a:t>
            </a:r>
            <a:endParaRPr lang="en-US" sz="24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Key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400" b="1" dirty="0" err="1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400" b="1" baseline="-25000" dirty="0" err="1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4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Value </a:t>
            </a:r>
            <a:r>
              <a:rPr lang="en-US" sz="2400" b="1" dirty="0">
                <a:solidFill>
                  <a:srgbClr val="0070C0"/>
                </a:solidFill>
                <a:latin typeface="Avenir Medium" panose="02000503020000020003" pitchFamily="2" charset="0"/>
              </a:rPr>
              <a:t>v</a:t>
            </a:r>
            <a:r>
              <a:rPr lang="en-US" sz="24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endParaRPr lang="en-US" sz="2400" baseline="-25000" dirty="0">
              <a:solidFill>
                <a:srgbClr val="0070C0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67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04FA61-EB37-9047-BDF7-44B459A36F48}"/>
              </a:ext>
            </a:extLst>
          </p:cNvPr>
          <p:cNvSpPr/>
          <p:nvPr/>
        </p:nvSpPr>
        <p:spPr>
          <a:xfrm>
            <a:off x="8324603" y="613102"/>
            <a:ext cx="3644956" cy="236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Under the hood, each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has 3 small, associated vectors. For example,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 has: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Avenir Medium" panose="02000503020000020003" pitchFamily="2" charset="0"/>
              </a:rPr>
              <a:t>Query</a:t>
            </a:r>
            <a:r>
              <a:rPr lang="en-US" sz="2000" b="1" dirty="0">
                <a:solidFill>
                  <a:srgbClr val="7030A0"/>
                </a:solidFill>
                <a:latin typeface="Avenir Medium" panose="02000503020000020003" pitchFamily="2" charset="0"/>
              </a:rPr>
              <a:t> q</a:t>
            </a:r>
            <a:r>
              <a:rPr lang="en-US" sz="20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Key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 k</a:t>
            </a:r>
            <a:r>
              <a:rPr lang="en-US" sz="2000" b="1" baseline="-250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Value 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baseline="-25000" dirty="0">
              <a:solidFill>
                <a:srgbClr val="0070C0"/>
              </a:solidFill>
              <a:latin typeface="Avenir Medium" panose="02000503020000020003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CA7C8-B48B-5548-AE42-FE7BEAADE5CB}"/>
              </a:ext>
            </a:extLst>
          </p:cNvPr>
          <p:cNvSpPr/>
          <p:nvPr/>
        </p:nvSpPr>
        <p:spPr>
          <a:xfrm>
            <a:off x="953338" y="900542"/>
            <a:ext cx="6479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1:</a:t>
            </a:r>
            <a:r>
              <a:rPr lang="en-US" sz="2000" dirty="0">
                <a:latin typeface="Avenir Medium" panose="02000503020000020003" pitchFamily="2" charset="0"/>
              </a:rPr>
              <a:t> Our Self-Attention Head has just 3 weight matrices </a:t>
            </a:r>
            <a:r>
              <a:rPr lang="en-US" sz="2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000" dirty="0">
                <a:latin typeface="Avenir Medium" panose="02000503020000020003" pitchFamily="2" charset="0"/>
              </a:rPr>
              <a:t>,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000" dirty="0">
                <a:latin typeface="Avenir Medium" panose="02000503020000020003" pitchFamily="2" charset="0"/>
              </a:rPr>
              <a:t>,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dirty="0">
                <a:latin typeface="Avenir Medium" panose="02000503020000020003" pitchFamily="2" charset="0"/>
              </a:rPr>
              <a:t> in total. </a:t>
            </a:r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These same 3 weight matrices</a:t>
            </a:r>
            <a:r>
              <a:rPr lang="en-US" sz="2000" dirty="0">
                <a:latin typeface="Avenir Medium" panose="02000503020000020003" pitchFamily="2" charset="0"/>
              </a:rPr>
              <a:t> are multiplied by each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to create all vectors:</a:t>
            </a:r>
            <a:endParaRPr lang="en-US" sz="2000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691B0D9-D504-7748-B743-9F0D599B8BE1}"/>
              </a:ext>
            </a:extLst>
          </p:cNvPr>
          <p:cNvSpPr/>
          <p:nvPr/>
        </p:nvSpPr>
        <p:spPr>
          <a:xfrm>
            <a:off x="1379913" y="2097211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400" b="1" baseline="-25000" dirty="0">
                <a:solidFill>
                  <a:srgbClr val="7030A0"/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rgbClr val="7030A0"/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A638E24-DB74-5540-9208-85C189D5D097}"/>
              </a:ext>
            </a:extLst>
          </p:cNvPr>
          <p:cNvSpPr/>
          <p:nvPr/>
        </p:nvSpPr>
        <p:spPr>
          <a:xfrm>
            <a:off x="1379913" y="2570104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4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A8A3BBD-D155-164A-B363-FF190117DB9D}"/>
              </a:ext>
            </a:extLst>
          </p:cNvPr>
          <p:cNvSpPr/>
          <p:nvPr/>
        </p:nvSpPr>
        <p:spPr>
          <a:xfrm>
            <a:off x="1379913" y="3022291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400" b="1" baseline="-25000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78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95582" y="3883234"/>
            <a:ext cx="552119" cy="1518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807851" y="3789615"/>
            <a:ext cx="6952425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349CA6D-FEFB-044F-8976-5E0A79F2B87B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6503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95582" y="3883234"/>
            <a:ext cx="552119" cy="1518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3" y="3789615"/>
            <a:ext cx="1934802" cy="15852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96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301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3786337" y="3732570"/>
            <a:ext cx="4490764" cy="29720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343D7D3-856F-C44F-A01A-0D288268F8F1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5950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95582" y="3883234"/>
            <a:ext cx="552119" cy="1518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2" y="3789615"/>
            <a:ext cx="2823129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96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301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5781206" y="3754779"/>
            <a:ext cx="4490764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16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Rectangle 148">
            <a:extLst>
              <a:ext uri="{FF2B5EF4-FFF2-40B4-BE49-F238E27FC236}">
                <a16:creationId xmlns:a16="http://schemas.microsoft.com/office/drawing/2014/main" id="{F7E90E87-69FD-B742-AFD2-B1C9412C42DB}"/>
              </a:ext>
            </a:extLst>
          </p:cNvPr>
          <p:cNvSpPr/>
          <p:nvPr/>
        </p:nvSpPr>
        <p:spPr>
          <a:xfrm>
            <a:off x="4383866" y="3831652"/>
            <a:ext cx="990856" cy="15393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D03E156-3A8C-5F4F-8222-DD78BCC18D39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537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79555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6D77"/>
                </a:solidFill>
                <a:latin typeface="Avenir Black" panose="02000503020000020003" pitchFamily="2" charset="0"/>
              </a:rPr>
              <a:t>RESEARCH PROJECTS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1265552" cy="443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I’ll filter projects by rating them according to: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Avenir Light" panose="020B0402020203020204" pitchFamily="34" charset="77"/>
              </a:rPr>
              <a:t>researchy</a:t>
            </a:r>
            <a:r>
              <a:rPr lang="en-US" sz="2400" dirty="0">
                <a:latin typeface="Avenir Light" panose="020B0402020203020204" pitchFamily="34" charset="77"/>
              </a:rPr>
              <a:t> vs application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how grounded/well-reasoned it is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technical difficulty (there’s a sweet spot)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feasibility (e.g., required compute power, data availability, metrics)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interestingness / significance</a:t>
            </a:r>
          </a:p>
        </p:txBody>
      </p:sp>
    </p:spTree>
    <p:extLst>
      <p:ext uri="{BB962C8B-B14F-4D97-AF65-F5344CB8AC3E}">
        <p14:creationId xmlns:p14="http://schemas.microsoft.com/office/powerpoint/2010/main" val="3185156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95582" y="3883234"/>
            <a:ext cx="552119" cy="1518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2" y="3789615"/>
            <a:ext cx="4784801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96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301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7730889" y="3754780"/>
            <a:ext cx="2541080" cy="25497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16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6"/>
                <a:stretch>
                  <a:fillRect l="-25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2F76D72D-FF69-784D-8450-212D5ABB1E03}"/>
              </a:ext>
            </a:extLst>
          </p:cNvPr>
          <p:cNvSpPr/>
          <p:nvPr/>
        </p:nvSpPr>
        <p:spPr>
          <a:xfrm>
            <a:off x="6345537" y="3776989"/>
            <a:ext cx="1015761" cy="15731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7155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71177" y="3874556"/>
            <a:ext cx="6594693" cy="28174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96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301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16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6"/>
                <a:stretch>
                  <a:fillRect l="-25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/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Step 3:</a:t>
                </a:r>
                <a:r>
                  <a:rPr lang="en-US" sz="2000" dirty="0">
                    <a:latin typeface="Avenir Medium" panose="02000503020000020003" pitchFamily="2" charset="0"/>
                  </a:rPr>
                  <a:t> Our scores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dirty="0">
                    <a:latin typeface="Avenir Medium" panose="02000503020000020003" pitchFamily="2" charset="0"/>
                  </a:rPr>
                  <a:t> don’t sum to 1. Let’s divide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softmax</a:t>
                </a:r>
                <a:r>
                  <a:rPr lang="en-US" sz="2000" dirty="0"/>
                  <a:t> it</a:t>
                </a: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  <a:blipFill>
                <a:blip r:embed="rId7"/>
                <a:stretch>
                  <a:fillRect l="-506"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3940893-E765-1942-9D25-3DF37B1C6CD1}"/>
                  </a:ext>
                </a:extLst>
              </p:cNvPr>
              <p:cNvSpPr/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.87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3940893-E765-1942-9D25-3DF37B1C6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  <a:blipFill>
                <a:blip r:embed="rId8"/>
                <a:stretch>
                  <a:fillRect l="-2793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3E9384C-92E2-3D47-9E5E-D3366CE512A8}"/>
                  </a:ext>
                </a:extLst>
              </p:cNvPr>
              <p:cNvSpPr/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3E9384C-92E2-3D47-9E5E-D3366CE512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  <a:blipFill>
                <a:blip r:embed="rId9"/>
                <a:stretch>
                  <a:fillRect l="-2591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CE48F86-43E8-5449-A80A-D63F467E3108}"/>
                  </a:ext>
                </a:extLst>
              </p:cNvPr>
              <p:cNvSpPr/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1" i="0" baseline="-25000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000" b="1" dirty="0" smtClean="0"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8CE48F86-43E8-5449-A80A-D63F467E3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  <a:blipFill>
                <a:blip r:embed="rId10"/>
                <a:stretch>
                  <a:fillRect t="-6250" r="-11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AB08937D-44C0-F84D-8B5E-8AE89D371FF6}"/>
                  </a:ext>
                </a:extLst>
              </p:cNvPr>
              <p:cNvSpPr/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0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AB08937D-44C0-F84D-8B5E-8AE89D371F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  <a:blipFill>
                <a:blip r:embed="rId11"/>
                <a:stretch>
                  <a:fillRect l="-206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799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112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12705" y="3874556"/>
            <a:ext cx="6653165" cy="28174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96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301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16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6"/>
                <a:stretch>
                  <a:fillRect l="-250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/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Step 3:</a:t>
                </a:r>
                <a:r>
                  <a:rPr lang="en-US" sz="2000" dirty="0">
                    <a:latin typeface="Avenir Medium" panose="02000503020000020003" pitchFamily="2" charset="0"/>
                  </a:rPr>
                  <a:t> Our scores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dirty="0">
                    <a:latin typeface="Avenir Medium" panose="02000503020000020003" pitchFamily="2" charset="0"/>
                  </a:rPr>
                  <a:t> don’t sum to 1. Let’s divide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softmax</a:t>
                </a:r>
                <a:r>
                  <a:rPr lang="en-US" sz="2000" dirty="0"/>
                  <a:t> it</a:t>
                </a: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  <a:blipFill>
                <a:blip r:embed="rId7"/>
                <a:stretch>
                  <a:fillRect l="-506"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/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.87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  <a:blipFill>
                <a:blip r:embed="rId8"/>
                <a:stretch>
                  <a:fillRect l="-2793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/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.12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  <a:blipFill>
                <a:blip r:embed="rId9"/>
                <a:stretch>
                  <a:fillRect l="-2591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/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1" i="0" baseline="-25000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000" b="1" dirty="0" smtClean="0"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  <a:blipFill>
                <a:blip r:embed="rId10"/>
                <a:stretch>
                  <a:fillRect t="-6250" r="-11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/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0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  <a:blipFill>
                <a:blip r:embed="rId11"/>
                <a:stretch>
                  <a:fillRect l="-206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74700C8-B5BC-194A-8328-24323C681D37}"/>
              </a:ext>
            </a:extLst>
          </p:cNvPr>
          <p:cNvSpPr/>
          <p:nvPr/>
        </p:nvSpPr>
        <p:spPr>
          <a:xfrm>
            <a:off x="6096000" y="1920230"/>
            <a:ext cx="4982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Instead of these </a:t>
            </a:r>
            <a:r>
              <a:rPr lang="en-US" sz="2000" b="1" dirty="0">
                <a:solidFill>
                  <a:srgbClr val="FF0000"/>
                </a:solidFill>
                <a:latin typeface="Avenir Medium" panose="02000503020000020003" pitchFamily="2" charset="0"/>
              </a:rPr>
              <a:t>a</a:t>
            </a:r>
            <a:r>
              <a:rPr lang="en-US" sz="2000" b="1" baseline="-25000" dirty="0">
                <a:solidFill>
                  <a:srgbClr val="FF000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values directly weighting our original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="1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word vectors, they directly weight our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5314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05175" y="3874555"/>
            <a:ext cx="1469811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1656018" y="1638169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018" y="1638169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41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031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4:</a:t>
            </a:r>
            <a:r>
              <a:rPr lang="en-US" sz="2000" dirty="0">
                <a:latin typeface="Avenir Medium" panose="02000503020000020003" pitchFamily="2" charset="0"/>
              </a:rPr>
              <a:t> Let’s weight our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 and simply sum them up! </a:t>
            </a:r>
            <a:endParaRPr lang="en-US" sz="2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E9EF709-CF67-5C47-A2D7-B6F7402A3166}"/>
              </a:ext>
            </a:extLst>
          </p:cNvPr>
          <p:cNvSpPr/>
          <p:nvPr/>
        </p:nvSpPr>
        <p:spPr>
          <a:xfrm>
            <a:off x="4257265" y="3680932"/>
            <a:ext cx="1501232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56D6C4-70E1-8042-AE1D-820EC2F3FBEA}"/>
              </a:ext>
            </a:extLst>
          </p:cNvPr>
          <p:cNvSpPr/>
          <p:nvPr/>
        </p:nvSpPr>
        <p:spPr>
          <a:xfrm>
            <a:off x="6217249" y="3834820"/>
            <a:ext cx="155504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3D39E5-7324-AF4C-BADC-99060DC38283}"/>
              </a:ext>
            </a:extLst>
          </p:cNvPr>
          <p:cNvSpPr/>
          <p:nvPr/>
        </p:nvSpPr>
        <p:spPr>
          <a:xfrm>
            <a:off x="421549" y="3863159"/>
            <a:ext cx="1403809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F99A013-74C5-0F49-B3F1-015B6456002D}"/>
              </a:ext>
            </a:extLst>
          </p:cNvPr>
          <p:cNvSpPr/>
          <p:nvPr/>
        </p:nvSpPr>
        <p:spPr>
          <a:xfrm>
            <a:off x="3783036" y="3761904"/>
            <a:ext cx="472261" cy="2856995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085E308-FFE0-734D-B37C-B3486CA64E98}"/>
              </a:ext>
            </a:extLst>
          </p:cNvPr>
          <p:cNvSpPr/>
          <p:nvPr/>
        </p:nvSpPr>
        <p:spPr>
          <a:xfrm>
            <a:off x="5765789" y="3596568"/>
            <a:ext cx="472261" cy="2856995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BD432F0-BBBC-0B41-92AA-42A3BD444067}"/>
              </a:ext>
            </a:extLst>
          </p:cNvPr>
          <p:cNvSpPr/>
          <p:nvPr/>
        </p:nvSpPr>
        <p:spPr>
          <a:xfrm>
            <a:off x="7715328" y="3647607"/>
            <a:ext cx="472261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A5A54AE-1293-6144-B486-2B63931DD169}"/>
                  </a:ext>
                </a:extLst>
              </p:cNvPr>
              <p:cNvSpPr/>
              <p:nvPr/>
            </p:nvSpPr>
            <p:spPr>
              <a:xfrm>
                <a:off x="1871405" y="2076500"/>
                <a:ext cx="4229841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0.87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+ 0.12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+ 0.01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A5A54AE-1293-6144-B486-2B63931DD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05" y="2076500"/>
                <a:ext cx="4229841" cy="453137"/>
              </a:xfrm>
              <a:prstGeom prst="rect">
                <a:avLst/>
              </a:prstGeom>
              <a:blipFill>
                <a:blip r:embed="rId4"/>
                <a:stretch>
                  <a:fillRect l="-119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735237" y="122941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FEE98-8FDB-9F43-A4DE-590D79905130}"/>
              </a:ext>
            </a:extLst>
          </p:cNvPr>
          <p:cNvGrpSpPr/>
          <p:nvPr/>
        </p:nvGrpSpPr>
        <p:grpSpPr>
          <a:xfrm>
            <a:off x="827778" y="1767374"/>
            <a:ext cx="311369" cy="868951"/>
            <a:chOff x="827778" y="1767374"/>
            <a:chExt cx="311369" cy="868951"/>
          </a:xfrm>
        </p:grpSpPr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64425988-9D91-C146-8DC7-D6A7D857AAE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4FABD4F-6125-0E48-9264-4AF421E49862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F4A759B-ECBB-0B4A-BD35-F0B3AD801EC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BDE8FDEA-5D3E-3543-8A6B-FC61C343EA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886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290167" y="3874555"/>
            <a:ext cx="1484820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555440" y="2064609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440" y="2064609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77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5:</a:t>
            </a:r>
            <a:r>
              <a:rPr lang="en-US" sz="2000" dirty="0">
                <a:latin typeface="Avenir Medium" panose="02000503020000020003" pitchFamily="2" charset="0"/>
              </a:rPr>
              <a:t> We repeat this for all other words, yielding us with great, new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representations!</a:t>
            </a:r>
            <a:endParaRPr lang="en-US" sz="2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E9EF709-CF67-5C47-A2D7-B6F7402A3166}"/>
              </a:ext>
            </a:extLst>
          </p:cNvPr>
          <p:cNvSpPr/>
          <p:nvPr/>
        </p:nvSpPr>
        <p:spPr>
          <a:xfrm>
            <a:off x="4257265" y="3680932"/>
            <a:ext cx="1501232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56D6C4-70E1-8042-AE1D-820EC2F3FBEA}"/>
              </a:ext>
            </a:extLst>
          </p:cNvPr>
          <p:cNvSpPr/>
          <p:nvPr/>
        </p:nvSpPr>
        <p:spPr>
          <a:xfrm>
            <a:off x="6217249" y="3834820"/>
            <a:ext cx="155504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3D39E5-7324-AF4C-BADC-99060DC38283}"/>
              </a:ext>
            </a:extLst>
          </p:cNvPr>
          <p:cNvSpPr/>
          <p:nvPr/>
        </p:nvSpPr>
        <p:spPr>
          <a:xfrm>
            <a:off x="421549" y="3863159"/>
            <a:ext cx="1403809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085E308-FFE0-734D-B37C-B3486CA64E98}"/>
              </a:ext>
            </a:extLst>
          </p:cNvPr>
          <p:cNvSpPr/>
          <p:nvPr/>
        </p:nvSpPr>
        <p:spPr>
          <a:xfrm>
            <a:off x="5765789" y="3596568"/>
            <a:ext cx="472261" cy="2856995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BD432F0-BBBC-0B41-92AA-42A3BD444067}"/>
              </a:ext>
            </a:extLst>
          </p:cNvPr>
          <p:cNvSpPr/>
          <p:nvPr/>
        </p:nvSpPr>
        <p:spPr>
          <a:xfrm>
            <a:off x="7715328" y="3647607"/>
            <a:ext cx="472261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3138440" y="123186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C22025E-95E3-E341-AD1B-EF1CFAD42EC5}"/>
              </a:ext>
            </a:extLst>
          </p:cNvPr>
          <p:cNvSpPr/>
          <p:nvPr/>
        </p:nvSpPr>
        <p:spPr>
          <a:xfrm>
            <a:off x="1833573" y="3724743"/>
            <a:ext cx="472261" cy="2856995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A5DEC8C-5E19-B24C-9F45-598062163475}"/>
              </a:ext>
            </a:extLst>
          </p:cNvPr>
          <p:cNvGrpSpPr/>
          <p:nvPr/>
        </p:nvGrpSpPr>
        <p:grpSpPr>
          <a:xfrm>
            <a:off x="3232369" y="1790244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16399882-6C08-924F-A1EA-746A0FC6C0B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96D8AB0-DF9F-BD4B-B2FC-D73951E8A42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227E26E-8568-0546-87EB-7672C5AB77B8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9F07B88-09C4-284A-9C92-05688D28D00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49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48969" y="3874555"/>
            <a:ext cx="142601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6507011" y="2207519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011" y="2207519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41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5:</a:t>
            </a:r>
            <a:r>
              <a:rPr lang="en-US" sz="2000" dirty="0">
                <a:latin typeface="Avenir Medium" panose="02000503020000020003" pitchFamily="2" charset="0"/>
              </a:rPr>
              <a:t> We repeat this for all other words, yielding us with great, new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representations!</a:t>
            </a:r>
            <a:endParaRPr lang="en-US" sz="2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E9EF709-CF67-5C47-A2D7-B6F7402A3166}"/>
              </a:ext>
            </a:extLst>
          </p:cNvPr>
          <p:cNvSpPr/>
          <p:nvPr/>
        </p:nvSpPr>
        <p:spPr>
          <a:xfrm>
            <a:off x="4257265" y="3680932"/>
            <a:ext cx="1501232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56D6C4-70E1-8042-AE1D-820EC2F3FBEA}"/>
              </a:ext>
            </a:extLst>
          </p:cNvPr>
          <p:cNvSpPr/>
          <p:nvPr/>
        </p:nvSpPr>
        <p:spPr>
          <a:xfrm>
            <a:off x="6217249" y="3834820"/>
            <a:ext cx="155504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3D39E5-7324-AF4C-BADC-99060DC38283}"/>
              </a:ext>
            </a:extLst>
          </p:cNvPr>
          <p:cNvSpPr/>
          <p:nvPr/>
        </p:nvSpPr>
        <p:spPr>
          <a:xfrm>
            <a:off x="421549" y="3863159"/>
            <a:ext cx="1403809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085E308-FFE0-734D-B37C-B3486CA64E98}"/>
              </a:ext>
            </a:extLst>
          </p:cNvPr>
          <p:cNvSpPr/>
          <p:nvPr/>
        </p:nvSpPr>
        <p:spPr>
          <a:xfrm>
            <a:off x="3760020" y="3647606"/>
            <a:ext cx="472261" cy="285699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BD432F0-BBBC-0B41-92AA-42A3BD444067}"/>
              </a:ext>
            </a:extLst>
          </p:cNvPr>
          <p:cNvSpPr/>
          <p:nvPr/>
        </p:nvSpPr>
        <p:spPr>
          <a:xfrm>
            <a:off x="7715328" y="3647607"/>
            <a:ext cx="472261" cy="2856995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080864" y="128279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C22025E-95E3-E341-AD1B-EF1CFAD42EC5}"/>
              </a:ext>
            </a:extLst>
          </p:cNvPr>
          <p:cNvSpPr/>
          <p:nvPr/>
        </p:nvSpPr>
        <p:spPr>
          <a:xfrm>
            <a:off x="1833573" y="3724743"/>
            <a:ext cx="472261" cy="2856995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C11A23C-92C1-2444-816D-BDF8030868B6}"/>
              </a:ext>
            </a:extLst>
          </p:cNvPr>
          <p:cNvGrpSpPr/>
          <p:nvPr/>
        </p:nvGrpSpPr>
        <p:grpSpPr>
          <a:xfrm>
            <a:off x="5174569" y="1800901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F8F64903-CBFB-0343-8AF8-9D025DD409F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239E130-908C-0049-8EFC-CBD36924535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837834A-AB91-404C-AD3F-90845E035C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8AB332A-247A-9543-897B-9F1EDC195ED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7503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48969" y="3874555"/>
            <a:ext cx="142601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7827400" y="2050208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400" y="2050208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413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5:</a:t>
            </a:r>
            <a:r>
              <a:rPr lang="en-US" sz="2000" dirty="0">
                <a:latin typeface="Avenir Medium" panose="02000503020000020003" pitchFamily="2" charset="0"/>
              </a:rPr>
              <a:t> We repeat this for all other words, yielding us with great, new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representations!</a:t>
            </a:r>
            <a:endParaRPr lang="en-US" sz="2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E9EF709-CF67-5C47-A2D7-B6F7402A3166}"/>
              </a:ext>
            </a:extLst>
          </p:cNvPr>
          <p:cNvSpPr/>
          <p:nvPr/>
        </p:nvSpPr>
        <p:spPr>
          <a:xfrm>
            <a:off x="4257265" y="3680932"/>
            <a:ext cx="1501232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56D6C4-70E1-8042-AE1D-820EC2F3FBEA}"/>
              </a:ext>
            </a:extLst>
          </p:cNvPr>
          <p:cNvSpPr/>
          <p:nvPr/>
        </p:nvSpPr>
        <p:spPr>
          <a:xfrm>
            <a:off x="6217249" y="3834820"/>
            <a:ext cx="155504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3D39E5-7324-AF4C-BADC-99060DC38283}"/>
              </a:ext>
            </a:extLst>
          </p:cNvPr>
          <p:cNvSpPr/>
          <p:nvPr/>
        </p:nvSpPr>
        <p:spPr>
          <a:xfrm>
            <a:off x="421549" y="3863159"/>
            <a:ext cx="1403809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085E308-FFE0-734D-B37C-B3486CA64E98}"/>
              </a:ext>
            </a:extLst>
          </p:cNvPr>
          <p:cNvSpPr/>
          <p:nvPr/>
        </p:nvSpPr>
        <p:spPr>
          <a:xfrm>
            <a:off x="3760020" y="3647606"/>
            <a:ext cx="472261" cy="285699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BD432F0-BBBC-0B41-92AA-42A3BD444067}"/>
              </a:ext>
            </a:extLst>
          </p:cNvPr>
          <p:cNvSpPr/>
          <p:nvPr/>
        </p:nvSpPr>
        <p:spPr>
          <a:xfrm>
            <a:off x="5732676" y="3474446"/>
            <a:ext cx="472261" cy="285699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6973924" y="1234242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C22025E-95E3-E341-AD1B-EF1CFAD42EC5}"/>
              </a:ext>
            </a:extLst>
          </p:cNvPr>
          <p:cNvSpPr/>
          <p:nvPr/>
        </p:nvSpPr>
        <p:spPr>
          <a:xfrm>
            <a:off x="1833573" y="3724743"/>
            <a:ext cx="472261" cy="2856995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B776DFC-5689-4C47-9653-52DA287A0E09}"/>
              </a:ext>
            </a:extLst>
          </p:cNvPr>
          <p:cNvGrpSpPr/>
          <p:nvPr/>
        </p:nvGrpSpPr>
        <p:grpSpPr>
          <a:xfrm>
            <a:off x="7089043" y="1786498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E4ECC8CF-E57A-7646-8D51-8F24E2038B05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39B963D-8021-474A-A7BA-084436A8E32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ECC83C3-E37D-384E-B93B-9C7AC3BBC38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D1471CE-4AC0-074A-B6E3-2E59337898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5314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3178462" y="1015018"/>
            <a:ext cx="7307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venir Medium" panose="02000503020000020003" pitchFamily="2" charset="0"/>
              </a:rPr>
              <a:t>Let’s illustrate another example: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5D09D4D0-78EB-404D-8B47-FE7F44935F9D}"/>
                  </a:ext>
                </a:extLst>
              </p:cNvPr>
              <p:cNvSpPr/>
              <p:nvPr/>
            </p:nvSpPr>
            <p:spPr>
              <a:xfrm>
                <a:off x="5468380" y="2418172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5D09D4D0-78EB-404D-8B47-FE7F44935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380" y="2418172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76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Content Placeholder 2">
            <a:extLst>
              <a:ext uri="{FF2B5EF4-FFF2-40B4-BE49-F238E27FC236}">
                <a16:creationId xmlns:a16="http://schemas.microsoft.com/office/drawing/2014/main" id="{C8348906-C1D2-3741-BD52-EA96EE961F07}"/>
              </a:ext>
            </a:extLst>
          </p:cNvPr>
          <p:cNvSpPr txBox="1">
            <a:spLocks/>
          </p:cNvSpPr>
          <p:nvPr/>
        </p:nvSpPr>
        <p:spPr>
          <a:xfrm>
            <a:off x="4092324" y="1818713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926632A-BD08-2A44-BD19-CA3A2734F997}"/>
              </a:ext>
            </a:extLst>
          </p:cNvPr>
          <p:cNvGrpSpPr/>
          <p:nvPr/>
        </p:nvGrpSpPr>
        <p:grpSpPr>
          <a:xfrm>
            <a:off x="4186253" y="2377097"/>
            <a:ext cx="311369" cy="868951"/>
            <a:chOff x="827778" y="1767374"/>
            <a:chExt cx="311369" cy="868951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C4B689F9-F3D4-C440-A6EF-E5E233F3742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AB03AC9-E8F0-0047-B43C-55C72223BBB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BCEAB58-B0E2-514F-A21B-EE5D25054885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6208CDA-FD7E-3A4F-93AD-1592987FEF0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0423BB4-21F9-4B46-B721-5AF47E148E73}"/>
              </a:ext>
            </a:extLst>
          </p:cNvPr>
          <p:cNvSpPr/>
          <p:nvPr/>
        </p:nvSpPr>
        <p:spPr>
          <a:xfrm>
            <a:off x="2898826" y="4097344"/>
            <a:ext cx="7790480" cy="1972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venir Medium" panose="02000503020000020003" pitchFamily="2" charset="0"/>
              </a:rPr>
              <a:t>Remember, we use </a:t>
            </a:r>
            <a:r>
              <a:rPr lang="en-US" sz="2800" dirty="0">
                <a:highlight>
                  <a:srgbClr val="FFFF00"/>
                </a:highlight>
                <a:latin typeface="Avenir Medium" panose="02000503020000020003" pitchFamily="2" charset="0"/>
              </a:rPr>
              <a:t>the same 3 weight matrices </a:t>
            </a:r>
            <a:r>
              <a:rPr lang="en-US" sz="28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W</a:t>
            </a:r>
            <a:r>
              <a:rPr lang="en-US" sz="2800" baseline="-25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800" dirty="0">
                <a:latin typeface="Avenir Medium" panose="02000503020000020003" pitchFamily="2" charset="0"/>
              </a:rPr>
              <a:t>, </a:t>
            </a:r>
            <a:r>
              <a:rPr lang="en-US" sz="28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800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800" dirty="0">
                <a:latin typeface="Avenir Medium" panose="02000503020000020003" pitchFamily="2" charset="0"/>
              </a:rPr>
              <a:t>,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800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800" dirty="0">
                <a:latin typeface="Avenir Medium" panose="02000503020000020003" pitchFamily="2" charset="0"/>
              </a:rPr>
              <a:t> as we did for computing </a:t>
            </a:r>
            <a:r>
              <a:rPr lang="en-US" sz="28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8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  <a:r>
              <a:rPr lang="en-US" sz="2800" dirty="0">
                <a:latin typeface="Avenir Medium" panose="02000503020000020003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venir Medium" panose="02000503020000020003" pitchFamily="2" charset="0"/>
              </a:rPr>
              <a:t>This gives us </a:t>
            </a:r>
            <a:r>
              <a:rPr lang="en-US" sz="2800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8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r>
              <a:rPr lang="en-US" sz="2800" b="1" baseline="-25000" dirty="0">
                <a:solidFill>
                  <a:srgbClr val="7030A0"/>
                </a:solidFill>
              </a:rPr>
              <a:t>,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800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2,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8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800" b="1" baseline="-25000" dirty="0">
                <a:solidFill>
                  <a:srgbClr val="7030A0"/>
                </a:solidFill>
              </a:rPr>
              <a:t> </a:t>
            </a:r>
            <a:r>
              <a:rPr lang="en-US" sz="2800" dirty="0">
                <a:latin typeface="Avenir Medium" panose="02000503020000020003" pitchFamily="2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9345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04FA61-EB37-9047-BDF7-44B459A36F48}"/>
              </a:ext>
            </a:extLst>
          </p:cNvPr>
          <p:cNvSpPr/>
          <p:nvPr/>
        </p:nvSpPr>
        <p:spPr>
          <a:xfrm>
            <a:off x="8324603" y="613102"/>
            <a:ext cx="3644956" cy="236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Under the hood, each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has 3 small, associated vectors. For example,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r>
              <a:rPr lang="en-US" sz="2000" dirty="0">
                <a:latin typeface="Avenir Medium" panose="02000503020000020003" pitchFamily="2" charset="0"/>
              </a:rPr>
              <a:t> has: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Avenir Medium" panose="02000503020000020003" pitchFamily="2" charset="0"/>
              </a:rPr>
              <a:t>Query</a:t>
            </a:r>
            <a:r>
              <a:rPr lang="en-US" sz="2000" b="1" dirty="0">
                <a:solidFill>
                  <a:srgbClr val="7030A0"/>
                </a:solidFill>
                <a:latin typeface="Avenir Medium" panose="02000503020000020003" pitchFamily="2" charset="0"/>
              </a:rPr>
              <a:t> q</a:t>
            </a:r>
            <a:r>
              <a:rPr lang="en-US" sz="20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Key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 k</a:t>
            </a:r>
            <a:r>
              <a:rPr lang="en-US" sz="2000" b="1" baseline="-25000" dirty="0">
                <a:solidFill>
                  <a:schemeClr val="accent4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sz="2000" b="1" baseline="-25000" dirty="0">
              <a:solidFill>
                <a:srgbClr val="C00000"/>
              </a:solidFill>
              <a:latin typeface="Avenir Medium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Value </a:t>
            </a:r>
            <a:r>
              <a:rPr lang="en-US" sz="2000" b="1" dirty="0">
                <a:solidFill>
                  <a:srgbClr val="0070C0"/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baseline="-25000" dirty="0">
              <a:solidFill>
                <a:srgbClr val="0070C0"/>
              </a:solidFill>
              <a:latin typeface="Avenir Medium" panose="02000503020000020003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CA7C8-B48B-5548-AE42-FE7BEAADE5CB}"/>
              </a:ext>
            </a:extLst>
          </p:cNvPr>
          <p:cNvSpPr/>
          <p:nvPr/>
        </p:nvSpPr>
        <p:spPr>
          <a:xfrm>
            <a:off x="953338" y="900542"/>
            <a:ext cx="6479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1:</a:t>
            </a:r>
            <a:r>
              <a:rPr lang="en-US" sz="2000" dirty="0">
                <a:latin typeface="Avenir Medium" panose="02000503020000020003" pitchFamily="2" charset="0"/>
              </a:rPr>
              <a:t> Our Self-Attention Head l has just 3 weight matrices </a:t>
            </a:r>
            <a:r>
              <a:rPr lang="en-US" sz="2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 err="1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000" dirty="0">
                <a:latin typeface="Avenir Medium" panose="02000503020000020003" pitchFamily="2" charset="0"/>
              </a:rPr>
              <a:t>,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000" dirty="0">
                <a:latin typeface="Avenir Medium" panose="02000503020000020003" pitchFamily="2" charset="0"/>
              </a:rPr>
              <a:t>,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W</a:t>
            </a:r>
            <a:r>
              <a:rPr lang="en-US" sz="2000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dirty="0">
                <a:latin typeface="Avenir Medium" panose="02000503020000020003" pitchFamily="2" charset="0"/>
              </a:rPr>
              <a:t> in total. </a:t>
            </a:r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These same 3 weight matrices</a:t>
            </a:r>
            <a:r>
              <a:rPr lang="en-US" sz="2000" dirty="0">
                <a:latin typeface="Avenir Medium" panose="02000503020000020003" pitchFamily="2" charset="0"/>
              </a:rPr>
              <a:t> are multiplied by each </a:t>
            </a:r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to create all vectors:</a:t>
            </a:r>
            <a:endParaRPr lang="en-US" sz="2000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691B0D9-D504-7748-B743-9F0D599B8BE1}"/>
              </a:ext>
            </a:extLst>
          </p:cNvPr>
          <p:cNvSpPr/>
          <p:nvPr/>
        </p:nvSpPr>
        <p:spPr>
          <a:xfrm>
            <a:off x="1379913" y="2097211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400" b="1" baseline="-25000" dirty="0">
                <a:solidFill>
                  <a:srgbClr val="7030A0"/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rgbClr val="7030A0"/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A638E24-DB74-5540-9208-85C189D5D097}"/>
              </a:ext>
            </a:extLst>
          </p:cNvPr>
          <p:cNvSpPr/>
          <p:nvPr/>
        </p:nvSpPr>
        <p:spPr>
          <a:xfrm>
            <a:off x="1379913" y="2570104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4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A8A3BBD-D155-164A-B363-FF190117DB9D}"/>
              </a:ext>
            </a:extLst>
          </p:cNvPr>
          <p:cNvSpPr/>
          <p:nvPr/>
        </p:nvSpPr>
        <p:spPr>
          <a:xfrm>
            <a:off x="1379913" y="3022291"/>
            <a:ext cx="1616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400" b="1" baseline="-25000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US" sz="2400" b="1" baseline="-250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=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400" b="1" baseline="-25000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Avenir Book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Book" panose="02000503020000020003" pitchFamily="2" charset="0"/>
              </a:rPr>
              <a:t>i</a:t>
            </a:r>
            <a:r>
              <a:rPr lang="en-US" sz="24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845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95582" y="3883234"/>
            <a:ext cx="953703" cy="15189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3413317" y="3789615"/>
            <a:ext cx="5346959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349CA6D-FEFB-044F-8976-5E0A79F2B87B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5D8D4F0-2FEF-D842-BE39-35311E79034F}"/>
              </a:ext>
            </a:extLst>
          </p:cNvPr>
          <p:cNvSpPr/>
          <p:nvPr/>
        </p:nvSpPr>
        <p:spPr>
          <a:xfrm>
            <a:off x="1835316" y="3903898"/>
            <a:ext cx="1128947" cy="14607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6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L8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476BFAE9-1252-AD4E-83D3-4EEA5ED8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42506539-0699-6A40-B502-1B3D788DAFF2}"/>
              </a:ext>
            </a:extLst>
          </p:cNvPr>
          <p:cNvSpPr txBox="1">
            <a:spLocks/>
          </p:cNvSpPr>
          <p:nvPr/>
        </p:nvSpPr>
        <p:spPr>
          <a:xfrm>
            <a:off x="640208" y="1921525"/>
            <a:ext cx="4368608" cy="464883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are a general-purpose </a:t>
            </a:r>
            <a:r>
              <a:rPr lang="en-US" sz="2000" u="sng" dirty="0"/>
              <a:t>encoder-decoder</a:t>
            </a:r>
            <a:r>
              <a:rPr lang="en-US" sz="2000" dirty="0"/>
              <a:t> architecture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can be implemented with RNNs (or Transformers even)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Allow for </a:t>
            </a: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n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 pitchFamily="2" charset="0"/>
                <a:sym typeface="Wingdings" pitchFamily="2" charset="2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  <a:sym typeface="Wingdings" pitchFamily="2" charset="2"/>
              </a:rPr>
              <a:t>m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 pitchFamily="2" charset="0"/>
                <a:sym typeface="Wingdings" pitchFamily="2" charset="2"/>
              </a:rPr>
              <a:t> </a:t>
            </a: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predictions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Natural approach to </a:t>
            </a:r>
            <a:r>
              <a:rPr lang="en-US" sz="2000" b="1" dirty="0">
                <a:latin typeface="Avenir Book" panose="02000503020000020003" pitchFamily="2" charset="0"/>
                <a:sym typeface="Wingdings" pitchFamily="2" charset="2"/>
              </a:rPr>
              <a:t>Neural MT</a:t>
            </a:r>
          </a:p>
          <a:p>
            <a:pPr marL="342900" indent="-342900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If implemented end-to-end can be </a:t>
            </a:r>
            <a:r>
              <a:rPr lang="en-US" sz="2000" dirty="0">
                <a:solidFill>
                  <a:schemeClr val="accent6"/>
                </a:solidFill>
                <a:latin typeface="Avenir Book" panose="02000503020000020003" pitchFamily="2" charset="0"/>
                <a:sym typeface="Wingdings" pitchFamily="2" charset="2"/>
              </a:rPr>
              <a:t>good</a:t>
            </a:r>
            <a:r>
              <a:rPr lang="en-US" sz="2000" dirty="0">
                <a:latin typeface="Avenir Book" panose="02000503020000020003" pitchFamily="2" charset="0"/>
                <a:sym typeface="Wingdings" pitchFamily="2" charset="2"/>
              </a:rPr>
              <a:t> but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  <a:sym typeface="Wingdings" pitchFamily="2" charset="2"/>
              </a:rPr>
              <a:t>slow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B7010C0-D0E3-1048-9052-6647D0548774}"/>
              </a:ext>
            </a:extLst>
          </p:cNvPr>
          <p:cNvSpPr/>
          <p:nvPr/>
        </p:nvSpPr>
        <p:spPr>
          <a:xfrm>
            <a:off x="8126922" y="2323708"/>
            <a:ext cx="314211" cy="1164335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C68DA3B2-5EBF-E340-A2CB-4B31C5701BDF}"/>
              </a:ext>
            </a:extLst>
          </p:cNvPr>
          <p:cNvSpPr txBox="1">
            <a:spLocks/>
          </p:cNvSpPr>
          <p:nvPr/>
        </p:nvSpPr>
        <p:spPr>
          <a:xfrm>
            <a:off x="4947169" y="3815984"/>
            <a:ext cx="1193567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AA0F9BA0-7DAB-2845-8FB5-99C6ABFA62E8}"/>
              </a:ext>
            </a:extLst>
          </p:cNvPr>
          <p:cNvSpPr txBox="1">
            <a:spLocks/>
          </p:cNvSpPr>
          <p:nvPr/>
        </p:nvSpPr>
        <p:spPr>
          <a:xfrm>
            <a:off x="4493096" y="2750181"/>
            <a:ext cx="1765948" cy="629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DD431BE-4D37-9E47-AA4B-4E69E6AC2AC9}"/>
              </a:ext>
            </a:extLst>
          </p:cNvPr>
          <p:cNvGrpSpPr/>
          <p:nvPr/>
        </p:nvGrpSpPr>
        <p:grpSpPr>
          <a:xfrm rot="16200000">
            <a:off x="6125401" y="2928237"/>
            <a:ext cx="777034" cy="170436"/>
            <a:chOff x="2297660" y="4140835"/>
            <a:chExt cx="1364224" cy="311369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66A7416-9A80-AE4F-A810-07E8D915B16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55DF697-B809-9445-B192-180D2ECAC4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137FFB8-4A21-B545-942B-755CDB259D8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4F83A49-88A2-B14E-8F71-B5499B98599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B9C8-5438-194D-93A9-7D4B686E4A7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38D793E-5516-584A-BEC4-90BCC6B8DA3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229D8AFB-59E8-E449-8BC7-7B7D8BA8AC9A}"/>
              </a:ext>
            </a:extLst>
          </p:cNvPr>
          <p:cNvSpPr/>
          <p:nvPr/>
        </p:nvSpPr>
        <p:spPr>
          <a:xfrm rot="16200000">
            <a:off x="6351713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E60E4A9D-8B79-5443-BBD5-CAB5CB7DB881}"/>
              </a:ext>
            </a:extLst>
          </p:cNvPr>
          <p:cNvSpPr/>
          <p:nvPr/>
        </p:nvSpPr>
        <p:spPr>
          <a:xfrm>
            <a:off x="6652262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A443DCA-138F-2C49-BDED-83776DC54CC5}"/>
              </a:ext>
            </a:extLst>
          </p:cNvPr>
          <p:cNvGrpSpPr/>
          <p:nvPr/>
        </p:nvGrpSpPr>
        <p:grpSpPr>
          <a:xfrm rot="16200000">
            <a:off x="6717750" y="2928237"/>
            <a:ext cx="777034" cy="170436"/>
            <a:chOff x="2297660" y="4140835"/>
            <a:chExt cx="1364224" cy="311369"/>
          </a:xfrm>
        </p:grpSpPr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CB201B00-66B3-4D48-AD9D-8B21B0AB2F4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9156891-22F9-9549-8E3D-8A74A473F07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BFED63D-5203-C540-B826-BAE9726BEA1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2C208B5-36B3-454E-807C-841F88CFC6A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08C0B30-6C7C-F44F-9E00-535CF51821E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3B4573-95E1-8043-BF7E-E9CA2287BB5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3F424A29-9502-1E4A-AD0A-84875C13CB23}"/>
              </a:ext>
            </a:extLst>
          </p:cNvPr>
          <p:cNvSpPr/>
          <p:nvPr/>
        </p:nvSpPr>
        <p:spPr>
          <a:xfrm rot="16200000">
            <a:off x="6944062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>
            <a:extLst>
              <a:ext uri="{FF2B5EF4-FFF2-40B4-BE49-F238E27FC236}">
                <a16:creationId xmlns:a16="http://schemas.microsoft.com/office/drawing/2014/main" id="{DE9BFE8A-21EA-154E-A566-B06105E6F834}"/>
              </a:ext>
            </a:extLst>
          </p:cNvPr>
          <p:cNvSpPr/>
          <p:nvPr/>
        </p:nvSpPr>
        <p:spPr>
          <a:xfrm>
            <a:off x="7244611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EAF774-1CAC-0243-A0EF-3003B13DDBEC}"/>
              </a:ext>
            </a:extLst>
          </p:cNvPr>
          <p:cNvGrpSpPr/>
          <p:nvPr/>
        </p:nvGrpSpPr>
        <p:grpSpPr>
          <a:xfrm rot="16200000">
            <a:off x="7295100" y="2928237"/>
            <a:ext cx="777034" cy="170436"/>
            <a:chOff x="2297660" y="4140835"/>
            <a:chExt cx="1364224" cy="311369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9859A2B0-E38A-584F-8452-71ABA7F57AA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C075061-3AE7-DE49-9770-8328148D798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DCA0E7B-C4A3-FA46-B86C-2EC7781DD43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5E40DF7-296E-6F4A-BBEB-0FB94BC810B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E8CC68F-BB1F-4749-9BFE-DB2C7ECB074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447DE0B-7EDE-2D40-9D3E-93B9A236C2B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D9B3314B-17FD-7846-A919-EFAAD18DE63C}"/>
              </a:ext>
            </a:extLst>
          </p:cNvPr>
          <p:cNvSpPr/>
          <p:nvPr/>
        </p:nvSpPr>
        <p:spPr>
          <a:xfrm rot="16200000">
            <a:off x="7521412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932BA233-B045-A844-834B-21ECC21188A6}"/>
              </a:ext>
            </a:extLst>
          </p:cNvPr>
          <p:cNvSpPr/>
          <p:nvPr/>
        </p:nvSpPr>
        <p:spPr>
          <a:xfrm>
            <a:off x="7821961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749BDA5-1C71-074E-AE07-30769F5C7447}"/>
              </a:ext>
            </a:extLst>
          </p:cNvPr>
          <p:cNvGrpSpPr/>
          <p:nvPr/>
        </p:nvGrpSpPr>
        <p:grpSpPr>
          <a:xfrm rot="16200000">
            <a:off x="7890778" y="2928236"/>
            <a:ext cx="777034" cy="170436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52BA139D-42AF-354A-8819-34864DDE0DE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6D1A954-BFF1-ED41-95A4-2FB238DF7BF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F8BEFF6-4A8B-C345-9A19-73B46EE43F3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2A90D42-6DB1-524A-860E-8A68B0AF107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8552CB9-0776-8843-9F9D-B993C5F0373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65EC758-64EB-974E-9DE7-9D691CE9250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D88076EB-4D7F-0B41-8E30-C8462FA5EE6A}"/>
              </a:ext>
            </a:extLst>
          </p:cNvPr>
          <p:cNvSpPr/>
          <p:nvPr/>
        </p:nvSpPr>
        <p:spPr>
          <a:xfrm rot="16200000">
            <a:off x="8117090" y="3541134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11A7DA64-ECEB-9841-9EFE-2A612E089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259" y="227739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11A7DA64-ECEB-9841-9EFE-2A612E089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259" y="2277391"/>
                <a:ext cx="255278" cy="286834"/>
              </a:xfrm>
              <a:prstGeom prst="rect">
                <a:avLst/>
              </a:prstGeom>
              <a:blipFill>
                <a:blip r:embed="rId2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F0328F0B-C7ED-424D-B9B8-8D32F365F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7454" y="2291096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F0328F0B-C7ED-424D-B9B8-8D32F365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454" y="2291096"/>
                <a:ext cx="255278" cy="286834"/>
              </a:xfrm>
              <a:prstGeom prst="rect">
                <a:avLst/>
              </a:prstGeom>
              <a:blipFill>
                <a:blip r:embed="rId3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5F26ECF7-AAB9-3E48-9C9B-B5FE0507CE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6466" y="2291117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5F26ECF7-AAB9-3E48-9C9B-B5FE0507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466" y="2291117"/>
                <a:ext cx="255278" cy="286834"/>
              </a:xfrm>
              <a:prstGeom prst="rect">
                <a:avLst/>
              </a:prstGeom>
              <a:blipFill>
                <a:blip r:embed="rId4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104098AE-445E-9542-8DC1-36DEF8C061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6636" y="228439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104098AE-445E-9542-8DC1-36DEF8C0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636" y="2284391"/>
                <a:ext cx="255278" cy="286834"/>
              </a:xfrm>
              <a:prstGeom prst="rect">
                <a:avLst/>
              </a:prstGeom>
              <a:blipFill>
                <a:blip r:embed="rId5"/>
                <a:stretch>
                  <a:fillRect r="-23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F66A30FF-B25B-9A40-BD67-5FC6CC8DE92E}"/>
              </a:ext>
            </a:extLst>
          </p:cNvPr>
          <p:cNvSpPr txBox="1">
            <a:spLocks/>
          </p:cNvSpPr>
          <p:nvPr/>
        </p:nvSpPr>
        <p:spPr>
          <a:xfrm>
            <a:off x="6224504" y="3776891"/>
            <a:ext cx="494448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E587C69F-60E7-334F-A7AF-BD0BC084553D}"/>
              </a:ext>
            </a:extLst>
          </p:cNvPr>
          <p:cNvSpPr txBox="1">
            <a:spLocks/>
          </p:cNvSpPr>
          <p:nvPr/>
        </p:nvSpPr>
        <p:spPr>
          <a:xfrm>
            <a:off x="6757086" y="3784606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FEE061C2-6264-924E-90DC-99E0C0866B8F}"/>
              </a:ext>
            </a:extLst>
          </p:cNvPr>
          <p:cNvSpPr txBox="1">
            <a:spLocks/>
          </p:cNvSpPr>
          <p:nvPr/>
        </p:nvSpPr>
        <p:spPr>
          <a:xfrm>
            <a:off x="7324601" y="3770874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F415ADFF-2664-7744-821F-2F7606259AB2}"/>
              </a:ext>
            </a:extLst>
          </p:cNvPr>
          <p:cNvSpPr txBox="1">
            <a:spLocks/>
          </p:cNvSpPr>
          <p:nvPr/>
        </p:nvSpPr>
        <p:spPr>
          <a:xfrm>
            <a:off x="7939279" y="3767652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73D37249-D0EC-1944-9901-13F6FD5D40FD}"/>
              </a:ext>
            </a:extLst>
          </p:cNvPr>
          <p:cNvSpPr txBox="1">
            <a:spLocks/>
          </p:cNvSpPr>
          <p:nvPr/>
        </p:nvSpPr>
        <p:spPr>
          <a:xfrm>
            <a:off x="6630368" y="4254618"/>
            <a:ext cx="1901635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85F7F8E-7903-B045-8274-A1E84ADB2649}"/>
              </a:ext>
            </a:extLst>
          </p:cNvPr>
          <p:cNvGrpSpPr/>
          <p:nvPr/>
        </p:nvGrpSpPr>
        <p:grpSpPr>
          <a:xfrm rot="16200000">
            <a:off x="8574348" y="2929726"/>
            <a:ext cx="777034" cy="170436"/>
            <a:chOff x="2297660" y="4140835"/>
            <a:chExt cx="1364224" cy="311369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988FEBF3-F8B5-024E-AA67-15CFA8BBF15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0B250E8-7B01-654A-8829-A30D6C0349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C4533DD-246C-A749-B857-FA3EC0CF02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BFFE31B-920E-2E49-A573-A2D3E992E69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CE10B0-5FD5-0741-B495-AE1CB99DD4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AB3E093-079E-7048-A30B-89055755E5C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255628A7-3977-1146-A3B4-EA3E45146B2D}"/>
              </a:ext>
            </a:extLst>
          </p:cNvPr>
          <p:cNvSpPr/>
          <p:nvPr/>
        </p:nvSpPr>
        <p:spPr>
          <a:xfrm rot="16200000">
            <a:off x="8796307" y="3544322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658C283A-686E-BF44-AA3D-6BCCED9B9012}"/>
              </a:ext>
            </a:extLst>
          </p:cNvPr>
          <p:cNvSpPr/>
          <p:nvPr/>
        </p:nvSpPr>
        <p:spPr>
          <a:xfrm>
            <a:off x="9101209" y="2913808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EA2F09B-9DF5-0D44-96F3-BB948AD97B4E}"/>
              </a:ext>
            </a:extLst>
          </p:cNvPr>
          <p:cNvGrpSpPr/>
          <p:nvPr/>
        </p:nvGrpSpPr>
        <p:grpSpPr>
          <a:xfrm rot="16200000">
            <a:off x="9079101" y="2918871"/>
            <a:ext cx="777034" cy="170436"/>
            <a:chOff x="2297660" y="4140835"/>
            <a:chExt cx="1364224" cy="311369"/>
          </a:xfrm>
        </p:grpSpPr>
        <p:sp>
          <p:nvSpPr>
            <p:cNvPr id="169" name="Rounded Rectangle 168">
              <a:extLst>
                <a:ext uri="{FF2B5EF4-FFF2-40B4-BE49-F238E27FC236}">
                  <a16:creationId xmlns:a16="http://schemas.microsoft.com/office/drawing/2014/main" id="{9DD48082-1342-4F46-8E9A-1824F220ED1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0073E69-1699-1640-BEB5-7AAAB13519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6C62B2A-16B1-F545-9769-B1D479B9D7F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550B49E-72CB-5C4B-AE76-CB9653448CB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C1CE4B9-43FD-F54C-A609-B6335DD5D44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437E481-B857-DC45-9160-FA482F819CA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75" name="Right Arrow 174">
            <a:extLst>
              <a:ext uri="{FF2B5EF4-FFF2-40B4-BE49-F238E27FC236}">
                <a16:creationId xmlns:a16="http://schemas.microsoft.com/office/drawing/2014/main" id="{9F3E5D0E-EDF0-344F-A0E8-0CB772783623}"/>
              </a:ext>
            </a:extLst>
          </p:cNvPr>
          <p:cNvSpPr/>
          <p:nvPr/>
        </p:nvSpPr>
        <p:spPr>
          <a:xfrm rot="16200000">
            <a:off x="9311010" y="3540118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3C116F71-4516-1A4D-B2B6-22EB488817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3971" y="2280294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3C116F71-4516-1A4D-B2B6-22EB4888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971" y="2280294"/>
                <a:ext cx="255278" cy="286834"/>
              </a:xfrm>
              <a:prstGeom prst="rect">
                <a:avLst/>
              </a:prstGeom>
              <a:blipFill>
                <a:blip r:embed="rId6"/>
                <a:stretch>
                  <a:fillRect l="-2272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E3EB4508-231D-644C-AA38-167419F25B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2570" y="2283144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E3EB4508-231D-644C-AA38-167419F2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570" y="2283144"/>
                <a:ext cx="255278" cy="286834"/>
              </a:xfrm>
              <a:prstGeom prst="rect">
                <a:avLst/>
              </a:prstGeom>
              <a:blipFill>
                <a:blip r:embed="rId7"/>
                <a:stretch>
                  <a:fillRect l="-2381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78ED78E9-6006-E346-B761-7C1F089C3E77}"/>
              </a:ext>
            </a:extLst>
          </p:cNvPr>
          <p:cNvSpPr txBox="1">
            <a:spLocks/>
          </p:cNvSpPr>
          <p:nvPr/>
        </p:nvSpPr>
        <p:spPr>
          <a:xfrm>
            <a:off x="8709543" y="3771157"/>
            <a:ext cx="504356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4EFF64A3-C856-4B42-89CE-54837D1B8A53}"/>
              </a:ext>
            </a:extLst>
          </p:cNvPr>
          <p:cNvSpPr txBox="1">
            <a:spLocks/>
          </p:cNvSpPr>
          <p:nvPr/>
        </p:nvSpPr>
        <p:spPr>
          <a:xfrm>
            <a:off x="9620441" y="3775573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1200">
                <a:solidFill>
                  <a:srgbClr val="C00000"/>
                </a:solidFill>
              </a:rPr>
              <a:t>chien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0" name="Content Placeholder 2">
            <a:extLst>
              <a:ext uri="{FF2B5EF4-FFF2-40B4-BE49-F238E27FC236}">
                <a16:creationId xmlns:a16="http://schemas.microsoft.com/office/drawing/2014/main" id="{21256E47-1231-1942-9F11-2F1FA849659B}"/>
              </a:ext>
            </a:extLst>
          </p:cNvPr>
          <p:cNvSpPr txBox="1">
            <a:spLocks/>
          </p:cNvSpPr>
          <p:nvPr/>
        </p:nvSpPr>
        <p:spPr>
          <a:xfrm>
            <a:off x="10164303" y="3777747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D912B027-3A83-D546-88E3-D732636C599D}"/>
              </a:ext>
            </a:extLst>
          </p:cNvPr>
          <p:cNvSpPr txBox="1">
            <a:spLocks/>
          </p:cNvSpPr>
          <p:nvPr/>
        </p:nvSpPr>
        <p:spPr>
          <a:xfrm>
            <a:off x="10650484" y="3781645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FE3B82F8-3611-0741-92ED-8E0F48D73D48}"/>
              </a:ext>
            </a:extLst>
          </p:cNvPr>
          <p:cNvSpPr txBox="1">
            <a:spLocks/>
          </p:cNvSpPr>
          <p:nvPr/>
        </p:nvSpPr>
        <p:spPr>
          <a:xfrm>
            <a:off x="9452519" y="4305701"/>
            <a:ext cx="1773649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C52D609A-47CD-364A-8172-9FE7A9CC51E2}"/>
              </a:ext>
            </a:extLst>
          </p:cNvPr>
          <p:cNvSpPr txBox="1">
            <a:spLocks/>
          </p:cNvSpPr>
          <p:nvPr/>
        </p:nvSpPr>
        <p:spPr>
          <a:xfrm>
            <a:off x="11134577" y="3781645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FAC0B198-01A3-A940-9097-1AE35685E86D}"/>
              </a:ext>
            </a:extLst>
          </p:cNvPr>
          <p:cNvSpPr/>
          <p:nvPr/>
        </p:nvSpPr>
        <p:spPr>
          <a:xfrm>
            <a:off x="8532004" y="2928638"/>
            <a:ext cx="267216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id="{9B91FE88-A4B4-F049-B79C-A722FEDD55D8}"/>
              </a:ext>
            </a:extLst>
          </p:cNvPr>
          <p:cNvSpPr/>
          <p:nvPr/>
        </p:nvSpPr>
        <p:spPr>
          <a:xfrm>
            <a:off x="9604094" y="2909165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D7929DA-98BA-664B-BC0F-5CDCF2D40C72}"/>
              </a:ext>
            </a:extLst>
          </p:cNvPr>
          <p:cNvGrpSpPr/>
          <p:nvPr/>
        </p:nvGrpSpPr>
        <p:grpSpPr>
          <a:xfrm rot="16200000">
            <a:off x="9581986" y="2914228"/>
            <a:ext cx="777034" cy="170436"/>
            <a:chOff x="2297660" y="4140835"/>
            <a:chExt cx="1364224" cy="311369"/>
          </a:xfrm>
        </p:grpSpPr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BC7D0693-BD1C-7245-900A-B336CC87FAE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0FBDBAD-5B80-EF4F-9C67-947E9AC6811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4501836-4D82-F24D-BD64-0A9A90529D0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410A32C-2539-444A-BDAF-C5052AE9687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A0B8919-DF4A-1E46-862C-1C1AA10B245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E1E3C35-7C45-A042-AD6A-5EC7C8A72EA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68A2C7F3-E72E-844E-B95A-6E9D06654A22}"/>
              </a:ext>
            </a:extLst>
          </p:cNvPr>
          <p:cNvSpPr/>
          <p:nvPr/>
        </p:nvSpPr>
        <p:spPr>
          <a:xfrm rot="16200000">
            <a:off x="9813895" y="353547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Content Placeholder 2">
                <a:extLst>
                  <a:ext uri="{FF2B5EF4-FFF2-40B4-BE49-F238E27FC236}">
                    <a16:creationId xmlns:a16="http://schemas.microsoft.com/office/drawing/2014/main" id="{A918C243-241D-FE4A-B50F-EAFDF1657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5455" y="227850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4" name="Content Placeholder 2">
                <a:extLst>
                  <a:ext uri="{FF2B5EF4-FFF2-40B4-BE49-F238E27FC236}">
                    <a16:creationId xmlns:a16="http://schemas.microsoft.com/office/drawing/2014/main" id="{A918C243-241D-FE4A-B50F-EAFDF1657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455" y="2278501"/>
                <a:ext cx="255278" cy="286834"/>
              </a:xfrm>
              <a:prstGeom prst="rect">
                <a:avLst/>
              </a:prstGeom>
              <a:blipFill>
                <a:blip r:embed="rId8"/>
                <a:stretch>
                  <a:fillRect l="-285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Right Arrow 194">
            <a:extLst>
              <a:ext uri="{FF2B5EF4-FFF2-40B4-BE49-F238E27FC236}">
                <a16:creationId xmlns:a16="http://schemas.microsoft.com/office/drawing/2014/main" id="{CE3B3D89-71AB-314A-81EC-13FDBAE65706}"/>
              </a:ext>
            </a:extLst>
          </p:cNvPr>
          <p:cNvSpPr/>
          <p:nvPr/>
        </p:nvSpPr>
        <p:spPr>
          <a:xfrm>
            <a:off x="10121516" y="2921361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B5282AF-F944-F54A-9EE5-FA309FEB4425}"/>
              </a:ext>
            </a:extLst>
          </p:cNvPr>
          <p:cNvGrpSpPr/>
          <p:nvPr/>
        </p:nvGrpSpPr>
        <p:grpSpPr>
          <a:xfrm rot="16200000">
            <a:off x="10099408" y="2926424"/>
            <a:ext cx="777034" cy="170436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DA82FAA-6DEE-EE48-A824-1A94DD78B72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B555D91-0229-8648-92DD-98260BF8B7C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082FAE2-EC62-6446-AD30-ABA1CDE0D11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1C0C7BBD-9EE0-0A4B-8726-249E790BE44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10F7E37-E87F-2D4C-BF85-E5B627F76A8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0A60554-11E7-AA40-A13C-840B578BD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03" name="Right Arrow 202">
            <a:extLst>
              <a:ext uri="{FF2B5EF4-FFF2-40B4-BE49-F238E27FC236}">
                <a16:creationId xmlns:a16="http://schemas.microsoft.com/office/drawing/2014/main" id="{FCD53EC0-9DF5-EE48-9F9A-CE79142C9696}"/>
              </a:ext>
            </a:extLst>
          </p:cNvPr>
          <p:cNvSpPr/>
          <p:nvPr/>
        </p:nvSpPr>
        <p:spPr>
          <a:xfrm rot="16200000">
            <a:off x="10331317" y="3547671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Content Placeholder 2">
                <a:extLst>
                  <a:ext uri="{FF2B5EF4-FFF2-40B4-BE49-F238E27FC236}">
                    <a16:creationId xmlns:a16="http://schemas.microsoft.com/office/drawing/2014/main" id="{32912B8A-8B23-484C-8B23-F3B5C4C606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2877" y="2290698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4" name="Content Placeholder 2">
                <a:extLst>
                  <a:ext uri="{FF2B5EF4-FFF2-40B4-BE49-F238E27FC236}">
                    <a16:creationId xmlns:a16="http://schemas.microsoft.com/office/drawing/2014/main" id="{32912B8A-8B23-484C-8B23-F3B5C4C60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877" y="2290698"/>
                <a:ext cx="255278" cy="286834"/>
              </a:xfrm>
              <a:prstGeom prst="rect">
                <a:avLst/>
              </a:prstGeom>
              <a:blipFill>
                <a:blip r:embed="rId9"/>
                <a:stretch>
                  <a:fillRect l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ight Arrow 204">
            <a:extLst>
              <a:ext uri="{FF2B5EF4-FFF2-40B4-BE49-F238E27FC236}">
                <a16:creationId xmlns:a16="http://schemas.microsoft.com/office/drawing/2014/main" id="{F5F8FCC5-5E13-B043-9A59-1C4A8173A620}"/>
              </a:ext>
            </a:extLst>
          </p:cNvPr>
          <p:cNvSpPr/>
          <p:nvPr/>
        </p:nvSpPr>
        <p:spPr>
          <a:xfrm>
            <a:off x="10629824" y="2924929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19FE830-DEEC-CC4E-943F-52032CB9039E}"/>
              </a:ext>
            </a:extLst>
          </p:cNvPr>
          <p:cNvGrpSpPr/>
          <p:nvPr/>
        </p:nvGrpSpPr>
        <p:grpSpPr>
          <a:xfrm rot="16200000">
            <a:off x="10607716" y="2929992"/>
            <a:ext cx="777034" cy="170436"/>
            <a:chOff x="2297660" y="4140835"/>
            <a:chExt cx="1364224" cy="311369"/>
          </a:xfrm>
        </p:grpSpPr>
        <p:sp>
          <p:nvSpPr>
            <p:cNvPr id="207" name="Rounded Rectangle 206">
              <a:extLst>
                <a:ext uri="{FF2B5EF4-FFF2-40B4-BE49-F238E27FC236}">
                  <a16:creationId xmlns:a16="http://schemas.microsoft.com/office/drawing/2014/main" id="{5BD1B8E7-FAAD-9148-ACE6-9FA79CD9BA0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2B2B3AD8-2658-3749-BACB-293828D01FB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B65C71C-09A1-E14A-8572-09D4EE0D395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C330C04-04BA-0640-BAEF-C114B25A6CE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7FB5894-C1C5-044A-B6EC-E09DA80C8C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49F9BAD-71E1-8742-8A5E-DB767C1D95B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13" name="Right Arrow 212">
            <a:extLst>
              <a:ext uri="{FF2B5EF4-FFF2-40B4-BE49-F238E27FC236}">
                <a16:creationId xmlns:a16="http://schemas.microsoft.com/office/drawing/2014/main" id="{6D70E485-56EA-6B4F-87A9-601423866AAA}"/>
              </a:ext>
            </a:extLst>
          </p:cNvPr>
          <p:cNvSpPr/>
          <p:nvPr/>
        </p:nvSpPr>
        <p:spPr>
          <a:xfrm rot="16200000">
            <a:off x="10839625" y="3551239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83719295-FA7B-5B47-A630-A6C6774AE9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185" y="2294266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83719295-FA7B-5B47-A630-A6C6774AE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185" y="2294266"/>
                <a:ext cx="255278" cy="286834"/>
              </a:xfrm>
              <a:prstGeom prst="rect">
                <a:avLst/>
              </a:prstGeom>
              <a:blipFill>
                <a:blip r:embed="rId10"/>
                <a:stretch>
                  <a:fillRect l="-238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Content Placeholder 2">
            <a:extLst>
              <a:ext uri="{FF2B5EF4-FFF2-40B4-BE49-F238E27FC236}">
                <a16:creationId xmlns:a16="http://schemas.microsoft.com/office/drawing/2014/main" id="{6ACC2171-3F4A-1345-AF87-400150A0D376}"/>
              </a:ext>
            </a:extLst>
          </p:cNvPr>
          <p:cNvSpPr txBox="1">
            <a:spLocks/>
          </p:cNvSpPr>
          <p:nvPr/>
        </p:nvSpPr>
        <p:spPr>
          <a:xfrm>
            <a:off x="9215743" y="3781645"/>
            <a:ext cx="504356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216" name="Right Arrow 215">
            <a:extLst>
              <a:ext uri="{FF2B5EF4-FFF2-40B4-BE49-F238E27FC236}">
                <a16:creationId xmlns:a16="http://schemas.microsoft.com/office/drawing/2014/main" id="{1B731878-6EA9-E64D-BC94-310EF43836FD}"/>
              </a:ext>
            </a:extLst>
          </p:cNvPr>
          <p:cNvSpPr/>
          <p:nvPr/>
        </p:nvSpPr>
        <p:spPr>
          <a:xfrm>
            <a:off x="11116005" y="2937016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4DF912A-D43E-894F-A009-286681D10F41}"/>
              </a:ext>
            </a:extLst>
          </p:cNvPr>
          <p:cNvGrpSpPr/>
          <p:nvPr/>
        </p:nvGrpSpPr>
        <p:grpSpPr>
          <a:xfrm rot="16200000">
            <a:off x="11093898" y="2942079"/>
            <a:ext cx="777034" cy="170436"/>
            <a:chOff x="2297660" y="4140835"/>
            <a:chExt cx="1364224" cy="311369"/>
          </a:xfrm>
        </p:grpSpPr>
        <p:sp>
          <p:nvSpPr>
            <p:cNvPr id="218" name="Rounded Rectangle 217">
              <a:extLst>
                <a:ext uri="{FF2B5EF4-FFF2-40B4-BE49-F238E27FC236}">
                  <a16:creationId xmlns:a16="http://schemas.microsoft.com/office/drawing/2014/main" id="{20BBA055-617E-AA40-A54B-B87D50002E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A72EC82-E1DC-BE44-A84F-7E63F1C1FB5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C702674-BC05-4C42-822F-21FD2E3ADFC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12732D1B-4D96-1648-ADA6-004F966200D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08DB9E6-310D-7A49-9213-08535326C7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844477-4DE4-C345-BC49-6312C5EFE1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24" name="Right Arrow 223">
            <a:extLst>
              <a:ext uri="{FF2B5EF4-FFF2-40B4-BE49-F238E27FC236}">
                <a16:creationId xmlns:a16="http://schemas.microsoft.com/office/drawing/2014/main" id="{ECEB6D25-C104-614D-B3B2-857FEF0B0EAB}"/>
              </a:ext>
            </a:extLst>
          </p:cNvPr>
          <p:cNvSpPr/>
          <p:nvPr/>
        </p:nvSpPr>
        <p:spPr>
          <a:xfrm rot="16200000">
            <a:off x="11325807" y="3563326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Content Placeholder 2">
                <a:extLst>
                  <a:ext uri="{FF2B5EF4-FFF2-40B4-BE49-F238E27FC236}">
                    <a16:creationId xmlns:a16="http://schemas.microsoft.com/office/drawing/2014/main" id="{30087C5E-6DAF-F94B-939D-C6CD90F156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7367" y="2306353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5" name="Content Placeholder 2">
                <a:extLst>
                  <a:ext uri="{FF2B5EF4-FFF2-40B4-BE49-F238E27FC236}">
                    <a16:creationId xmlns:a16="http://schemas.microsoft.com/office/drawing/2014/main" id="{30087C5E-6DAF-F94B-939D-C6CD90F15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367" y="2306353"/>
                <a:ext cx="255278" cy="286834"/>
              </a:xfrm>
              <a:prstGeom prst="rect">
                <a:avLst/>
              </a:prstGeom>
              <a:blipFill>
                <a:blip r:embed="rId11"/>
                <a:stretch>
                  <a:fillRect l="-285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Right Arrow 225">
            <a:extLst>
              <a:ext uri="{FF2B5EF4-FFF2-40B4-BE49-F238E27FC236}">
                <a16:creationId xmlns:a16="http://schemas.microsoft.com/office/drawing/2014/main" id="{C46DBB63-2956-5A42-8A5D-EA993D5E430A}"/>
              </a:ext>
            </a:extLst>
          </p:cNvPr>
          <p:cNvSpPr/>
          <p:nvPr/>
        </p:nvSpPr>
        <p:spPr>
          <a:xfrm rot="16200000">
            <a:off x="8832206" y="2101596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940630A9-E05A-D148-A50C-CDE7CB295FAB}"/>
              </a:ext>
            </a:extLst>
          </p:cNvPr>
          <p:cNvSpPr/>
          <p:nvPr/>
        </p:nvSpPr>
        <p:spPr>
          <a:xfrm rot="16200000">
            <a:off x="9318281" y="2103158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ight Arrow 227">
            <a:extLst>
              <a:ext uri="{FF2B5EF4-FFF2-40B4-BE49-F238E27FC236}">
                <a16:creationId xmlns:a16="http://schemas.microsoft.com/office/drawing/2014/main" id="{3C048648-9D6C-9545-9B44-BF80D4A7C50F}"/>
              </a:ext>
            </a:extLst>
          </p:cNvPr>
          <p:cNvSpPr/>
          <p:nvPr/>
        </p:nvSpPr>
        <p:spPr>
          <a:xfrm rot="16200000">
            <a:off x="9814780" y="2102826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ight Arrow 228">
            <a:extLst>
              <a:ext uri="{FF2B5EF4-FFF2-40B4-BE49-F238E27FC236}">
                <a16:creationId xmlns:a16="http://schemas.microsoft.com/office/drawing/2014/main" id="{13F26C4B-6C64-7C4F-94C9-967CB6B645F0}"/>
              </a:ext>
            </a:extLst>
          </p:cNvPr>
          <p:cNvSpPr/>
          <p:nvPr/>
        </p:nvSpPr>
        <p:spPr>
          <a:xfrm rot="16200000">
            <a:off x="10341072" y="2104405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ight Arrow 229">
            <a:extLst>
              <a:ext uri="{FF2B5EF4-FFF2-40B4-BE49-F238E27FC236}">
                <a16:creationId xmlns:a16="http://schemas.microsoft.com/office/drawing/2014/main" id="{10F176DA-AE44-3844-A008-FA239AF2C495}"/>
              </a:ext>
            </a:extLst>
          </p:cNvPr>
          <p:cNvSpPr/>
          <p:nvPr/>
        </p:nvSpPr>
        <p:spPr>
          <a:xfrm rot="16200000">
            <a:off x="10842973" y="2110099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ight Arrow 230">
            <a:extLst>
              <a:ext uri="{FF2B5EF4-FFF2-40B4-BE49-F238E27FC236}">
                <a16:creationId xmlns:a16="http://schemas.microsoft.com/office/drawing/2014/main" id="{1AAA9493-9A5C-1D4A-973F-CD95021DF88A}"/>
              </a:ext>
            </a:extLst>
          </p:cNvPr>
          <p:cNvSpPr/>
          <p:nvPr/>
        </p:nvSpPr>
        <p:spPr>
          <a:xfrm rot="16200000">
            <a:off x="11321926" y="2125171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Content Placeholder 2">
                <a:extLst>
                  <a:ext uri="{FF2B5EF4-FFF2-40B4-BE49-F238E27FC236}">
                    <a16:creationId xmlns:a16="http://schemas.microsoft.com/office/drawing/2014/main" id="{AC74CD98-3DAC-9944-ACF1-5AA5B447B3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2937" y="169564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2" name="Content Placeholder 2">
                <a:extLst>
                  <a:ext uri="{FF2B5EF4-FFF2-40B4-BE49-F238E27FC236}">
                    <a16:creationId xmlns:a16="http://schemas.microsoft.com/office/drawing/2014/main" id="{AC74CD98-3DAC-9944-ACF1-5AA5B447B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37" y="1695640"/>
                <a:ext cx="863073" cy="286834"/>
              </a:xfrm>
              <a:prstGeom prst="rect">
                <a:avLst/>
              </a:prstGeom>
              <a:blipFill>
                <a:blip r:embed="rId1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Content Placeholder 2">
                <a:extLst>
                  <a:ext uri="{FF2B5EF4-FFF2-40B4-BE49-F238E27FC236}">
                    <a16:creationId xmlns:a16="http://schemas.microsoft.com/office/drawing/2014/main" id="{C999AF1C-3955-1841-8B6E-64D0730D76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9324" y="1697651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3" name="Content Placeholder 2">
                <a:extLst>
                  <a:ext uri="{FF2B5EF4-FFF2-40B4-BE49-F238E27FC236}">
                    <a16:creationId xmlns:a16="http://schemas.microsoft.com/office/drawing/2014/main" id="{C999AF1C-3955-1841-8B6E-64D0730D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324" y="1697651"/>
                <a:ext cx="863073" cy="286834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Content Placeholder 2">
                <a:extLst>
                  <a:ext uri="{FF2B5EF4-FFF2-40B4-BE49-F238E27FC236}">
                    <a16:creationId xmlns:a16="http://schemas.microsoft.com/office/drawing/2014/main" id="{24FB7248-80A7-BA4C-8825-2F9461373C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3856" y="1701275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4" name="Content Placeholder 2">
                <a:extLst>
                  <a:ext uri="{FF2B5EF4-FFF2-40B4-BE49-F238E27FC236}">
                    <a16:creationId xmlns:a16="http://schemas.microsoft.com/office/drawing/2014/main" id="{24FB7248-80A7-BA4C-8825-2F9461373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856" y="1701275"/>
                <a:ext cx="863073" cy="286834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Content Placeholder 2">
                <a:extLst>
                  <a:ext uri="{FF2B5EF4-FFF2-40B4-BE49-F238E27FC236}">
                    <a16:creationId xmlns:a16="http://schemas.microsoft.com/office/drawing/2014/main" id="{74BBB2E4-1242-5244-A6C0-3E98103923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852" y="1698366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5" name="Content Placeholder 2">
                <a:extLst>
                  <a:ext uri="{FF2B5EF4-FFF2-40B4-BE49-F238E27FC236}">
                    <a16:creationId xmlns:a16="http://schemas.microsoft.com/office/drawing/2014/main" id="{74BBB2E4-1242-5244-A6C0-3E9810392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52" y="1698366"/>
                <a:ext cx="863073" cy="286834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Content Placeholder 2">
                <a:extLst>
                  <a:ext uri="{FF2B5EF4-FFF2-40B4-BE49-F238E27FC236}">
                    <a16:creationId xmlns:a16="http://schemas.microsoft.com/office/drawing/2014/main" id="{FFC29043-8ABE-FB4D-971A-F30D71CE7B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82313" y="170856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6" name="Content Placeholder 2">
                <a:extLst>
                  <a:ext uri="{FF2B5EF4-FFF2-40B4-BE49-F238E27FC236}">
                    <a16:creationId xmlns:a16="http://schemas.microsoft.com/office/drawing/2014/main" id="{FFC29043-8ABE-FB4D-971A-F30D71CE7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313" y="1708560"/>
                <a:ext cx="863073" cy="286834"/>
              </a:xfrm>
              <a:prstGeom prst="rect">
                <a:avLst/>
              </a:prstGeom>
              <a:blipFill>
                <a:blip r:embed="rId16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2AA58012-436B-7A45-9967-66731B254F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68765" y="171527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2AA58012-436B-7A45-9967-66731B254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765" y="1715270"/>
                <a:ext cx="863073" cy="286834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0531898-882C-8C43-A27A-0D7D825A10ED}"/>
              </a:ext>
            </a:extLst>
          </p:cNvPr>
          <p:cNvSpPr/>
          <p:nvPr/>
        </p:nvSpPr>
        <p:spPr>
          <a:xfrm>
            <a:off x="640208" y="1027084"/>
            <a:ext cx="3555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venir Book" panose="02000503020000020003" pitchFamily="2" charset="0"/>
              </a:rPr>
              <a:t>seq2seq models</a:t>
            </a:r>
            <a:endParaRPr lang="en-US" sz="3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419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320684" y="3883234"/>
            <a:ext cx="1128726" cy="28087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3" y="3789615"/>
            <a:ext cx="1540468" cy="15852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3786337" y="3732570"/>
            <a:ext cx="4490764" cy="29720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343D7D3-856F-C44F-A01A-0D288268F8F1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79752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359600" y="3883234"/>
            <a:ext cx="1084900" cy="277396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1461812" y="3789616"/>
            <a:ext cx="1537115" cy="16075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5781206" y="3754779"/>
            <a:ext cx="4490764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Rectangle 148">
            <a:extLst>
              <a:ext uri="{FF2B5EF4-FFF2-40B4-BE49-F238E27FC236}">
                <a16:creationId xmlns:a16="http://schemas.microsoft.com/office/drawing/2014/main" id="{F7E90E87-69FD-B742-AFD2-B1C9412C42DB}"/>
              </a:ext>
            </a:extLst>
          </p:cNvPr>
          <p:cNvSpPr/>
          <p:nvPr/>
        </p:nvSpPr>
        <p:spPr>
          <a:xfrm>
            <a:off x="3412576" y="3831652"/>
            <a:ext cx="1962146" cy="15393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D03E156-3A8C-5F4F-8222-DD78BCC18D39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4382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C29F0A-2F40-754B-B2EE-89F3948ED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3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359601" y="3883234"/>
            <a:ext cx="1895367" cy="28214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F4CF1B-C671-4041-AD3A-E4D437C2EC41}"/>
              </a:ext>
            </a:extLst>
          </p:cNvPr>
          <p:cNvSpPr/>
          <p:nvPr/>
        </p:nvSpPr>
        <p:spPr>
          <a:xfrm>
            <a:off x="3396615" y="3789615"/>
            <a:ext cx="2849998" cy="2902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8BB0F08-09DC-A94A-8A74-760C12D6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4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8679B9E6-BAD4-9349-A976-9ED0033BD9AF}"/>
              </a:ext>
            </a:extLst>
          </p:cNvPr>
          <p:cNvSpPr/>
          <p:nvPr/>
        </p:nvSpPr>
        <p:spPr>
          <a:xfrm>
            <a:off x="7730889" y="3754780"/>
            <a:ext cx="2541080" cy="25497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35DDA60-C1B8-0A48-AD46-1D1B93D31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5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6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2F76D72D-FF69-784D-8450-212D5ABB1E03}"/>
              </a:ext>
            </a:extLst>
          </p:cNvPr>
          <p:cNvSpPr/>
          <p:nvPr/>
        </p:nvSpPr>
        <p:spPr>
          <a:xfrm>
            <a:off x="6345537" y="3776989"/>
            <a:ext cx="1015761" cy="157310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9544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2:</a:t>
            </a:r>
            <a:r>
              <a:rPr lang="en-US" sz="2000" dirty="0">
                <a:latin typeface="Avenir Medium" panose="02000503020000020003" pitchFamily="2" charset="0"/>
              </a:rPr>
              <a:t> For word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dirty="0">
                <a:latin typeface="Avenir Medium" panose="02000503020000020003" pitchFamily="2" charset="0"/>
              </a:rPr>
              <a:t>, let’s calculate the scores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, 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dirty="0">
                <a:latin typeface="Avenir Medium" panose="02000503020000020003" pitchFamily="2" charset="0"/>
              </a:rPr>
              <a:t>, which represent how much attention to pay to each respective ”word”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</a:t>
            </a:r>
            <a:endParaRPr lang="en-US" sz="2000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E780AD9-E61D-B64B-8E56-BC2F33F8948A}"/>
              </a:ext>
            </a:extLst>
          </p:cNvPr>
          <p:cNvSpPr/>
          <p:nvPr/>
        </p:nvSpPr>
        <p:spPr>
          <a:xfrm>
            <a:off x="2504842" y="3883234"/>
            <a:ext cx="494362" cy="14814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22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346868" y="3874556"/>
            <a:ext cx="4619002" cy="28174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/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Step 3:</a:t>
                </a:r>
                <a:r>
                  <a:rPr lang="en-US" sz="2000" dirty="0">
                    <a:latin typeface="Avenir Medium" panose="02000503020000020003" pitchFamily="2" charset="0"/>
                  </a:rPr>
                  <a:t> Our scores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dirty="0">
                    <a:latin typeface="Avenir Medium" panose="02000503020000020003" pitchFamily="2" charset="0"/>
                  </a:rPr>
                  <a:t> don’t sum to 1. Let’s divide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softmax</a:t>
                </a:r>
                <a:r>
                  <a:rPr lang="en-US" sz="2000" dirty="0"/>
                  <a:t> it</a:t>
                </a: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  <a:blipFill>
                <a:blip r:embed="rId7"/>
                <a:stretch>
                  <a:fillRect l="-506"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/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  <a:blipFill>
                <a:blip r:embed="rId8"/>
                <a:stretch>
                  <a:fillRect l="-279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/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.91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  <a:blipFill>
                <a:blip r:embed="rId9"/>
                <a:stretch>
                  <a:fillRect l="-2577" t="-1250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/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1" i="0" baseline="-25000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000" b="1" dirty="0" smtClean="0"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  <a:blipFill>
                <a:blip r:embed="rId10"/>
                <a:stretch>
                  <a:fillRect t="-6250" r="-11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/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0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  <a:blipFill>
                <a:blip r:embed="rId11"/>
                <a:stretch>
                  <a:fillRect l="-206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12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ectangle 156">
            <a:extLst>
              <a:ext uri="{FF2B5EF4-FFF2-40B4-BE49-F238E27FC236}">
                <a16:creationId xmlns:a16="http://schemas.microsoft.com/office/drawing/2014/main" id="{8423AE55-4DD8-EE4A-A27D-6BA8350A3BFA}"/>
              </a:ext>
            </a:extLst>
          </p:cNvPr>
          <p:cNvSpPr/>
          <p:nvPr/>
        </p:nvSpPr>
        <p:spPr>
          <a:xfrm>
            <a:off x="335432" y="3820876"/>
            <a:ext cx="1940632" cy="28711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71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4346868" y="3874556"/>
            <a:ext cx="4619002" cy="28174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/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Step 3:</a:t>
                </a:r>
                <a:r>
                  <a:rPr lang="en-US" sz="2000" dirty="0">
                    <a:latin typeface="Avenir Medium" panose="02000503020000020003" pitchFamily="2" charset="0"/>
                  </a:rPr>
                  <a:t> Our scores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, 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dirty="0">
                    <a:latin typeface="Avenir Medium" panose="02000503020000020003" pitchFamily="2" charset="0"/>
                  </a:rPr>
                  <a:t> don’t sum to 1. Let’s divide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:r>
                  <a:rPr lang="en-US" sz="2000" dirty="0" err="1">
                    <a:solidFill>
                      <a:srgbClr val="C00000"/>
                    </a:solidFill>
                  </a:rPr>
                  <a:t>softmax</a:t>
                </a:r>
                <a:r>
                  <a:rPr lang="en-US" sz="2000" dirty="0"/>
                  <a:t> it</a:t>
                </a: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C0D830A-83CC-A041-A8E5-C505872B3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8" y="900541"/>
                <a:ext cx="10031337" cy="423129"/>
              </a:xfrm>
              <a:prstGeom prst="rect">
                <a:avLst/>
              </a:prstGeom>
              <a:blipFill>
                <a:blip r:embed="rId7"/>
                <a:stretch>
                  <a:fillRect l="-506"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/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A25812-6D55-1E44-8C5C-DE75AC41B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3262681"/>
                <a:ext cx="2255457" cy="400110"/>
              </a:xfrm>
              <a:prstGeom prst="rect">
                <a:avLst/>
              </a:prstGeom>
              <a:blipFill>
                <a:blip r:embed="rId8"/>
                <a:stretch>
                  <a:fillRect l="-2793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/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.91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8DF0A3C7-FF46-EF4B-ADA4-79E6DD9B1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49" y="2821699"/>
                <a:ext cx="2444350" cy="400110"/>
              </a:xfrm>
              <a:prstGeom prst="rect">
                <a:avLst/>
              </a:prstGeom>
              <a:blipFill>
                <a:blip r:embed="rId9"/>
                <a:stretch>
                  <a:fillRect l="-2577" t="-1250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/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1" i="0" baseline="-25000" dirty="0" smtClean="0">
                        <a:solidFill>
                          <a:srgbClr val="FF0000"/>
                        </a:solidFill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000" b="1" dirty="0" smtClean="0"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.01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EF2ACFB-99E5-FF4C-B48A-24056D2C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550" y="2306608"/>
                <a:ext cx="2202190" cy="400110"/>
              </a:xfrm>
              <a:prstGeom prst="rect">
                <a:avLst/>
              </a:prstGeom>
              <a:blipFill>
                <a:blip r:embed="rId10"/>
                <a:stretch>
                  <a:fillRect t="-6250" r="-114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/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 0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A6B6F70-3136-EF40-A17D-453F4F656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57" y="1853471"/>
                <a:ext cx="2444350" cy="400110"/>
              </a:xfrm>
              <a:prstGeom prst="rect">
                <a:avLst/>
              </a:prstGeom>
              <a:blipFill>
                <a:blip r:embed="rId11"/>
                <a:stretch>
                  <a:fillRect l="-2062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74700C8-B5BC-194A-8328-24323C681D37}"/>
              </a:ext>
            </a:extLst>
          </p:cNvPr>
          <p:cNvSpPr/>
          <p:nvPr/>
        </p:nvSpPr>
        <p:spPr>
          <a:xfrm>
            <a:off x="6096000" y="1920230"/>
            <a:ext cx="4982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Instead of these </a:t>
            </a:r>
            <a:r>
              <a:rPr lang="en-US" sz="2000" b="1" dirty="0">
                <a:solidFill>
                  <a:srgbClr val="FF0000"/>
                </a:solidFill>
                <a:latin typeface="Avenir Medium" panose="02000503020000020003" pitchFamily="2" charset="0"/>
              </a:rPr>
              <a:t>a</a:t>
            </a:r>
            <a:r>
              <a:rPr lang="en-US" sz="2000" b="1" baseline="-25000" dirty="0">
                <a:solidFill>
                  <a:srgbClr val="FF000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values directly weighting our original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x</a:t>
            </a:r>
            <a:r>
              <a:rPr lang="en-US" sz="2000" b="1" baseline="-250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word vectors, they directly weight our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/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 </a:t>
                </a:r>
                <a:r>
                  <a:rPr lang="en-US" sz="2000" dirty="0">
                    <a:latin typeface="Avenir Medium" panose="02000503020000020003" pitchFamily="2" charset="0"/>
                  </a:rPr>
                  <a:t>= 92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2868ABF-6215-7244-A5EA-3C27BABD8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3279433"/>
                <a:ext cx="2532496" cy="453137"/>
              </a:xfrm>
              <a:prstGeom prst="rect">
                <a:avLst/>
              </a:prstGeom>
              <a:blipFill>
                <a:blip r:embed="rId12"/>
                <a:stretch>
                  <a:fillRect l="-19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/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 </a:t>
                </a:r>
                <a:r>
                  <a:rPr lang="en-US" sz="2000" dirty="0">
                    <a:latin typeface="Avenir Medium" panose="02000503020000020003" pitchFamily="2" charset="0"/>
                  </a:rPr>
                  <a:t>= 124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A4BCF0D5-6D7B-9B44-BB65-23F201D2B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" y="2789984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488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/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 </a:t>
                </a:r>
                <a:r>
                  <a:rPr lang="en-US" sz="2000" dirty="0">
                    <a:latin typeface="Avenir Medium" panose="02000503020000020003" pitchFamily="2" charset="0"/>
                  </a:rPr>
                  <a:t>= 22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EB9A3C0-A458-7F45-BE1A-D0116D197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4" y="2300535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1990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/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 </a:t>
                </a:r>
                <a:r>
                  <a:rPr lang="en-US" sz="2000" dirty="0">
                    <a:latin typeface="Avenir Medium" panose="02000503020000020003" pitchFamily="2" charset="0"/>
                  </a:rPr>
                  <a:t>= 8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3E7DF23-DC89-474C-84E9-078103500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8" y="1850102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ectangle 156">
            <a:extLst>
              <a:ext uri="{FF2B5EF4-FFF2-40B4-BE49-F238E27FC236}">
                <a16:creationId xmlns:a16="http://schemas.microsoft.com/office/drawing/2014/main" id="{8423AE55-4DD8-EE4A-A27D-6BA8350A3BFA}"/>
              </a:ext>
            </a:extLst>
          </p:cNvPr>
          <p:cNvSpPr/>
          <p:nvPr/>
        </p:nvSpPr>
        <p:spPr>
          <a:xfrm>
            <a:off x="335432" y="3820875"/>
            <a:ext cx="1940632" cy="2883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75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7D544B-8402-2F41-95DA-B3DF03910727}"/>
              </a:ext>
            </a:extLst>
          </p:cNvPr>
          <p:cNvSpPr/>
          <p:nvPr/>
        </p:nvSpPr>
        <p:spPr>
          <a:xfrm>
            <a:off x="2305175" y="3874555"/>
            <a:ext cx="1475893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/>
              <p:nvPr/>
            </p:nvSpPr>
            <p:spPr>
              <a:xfrm>
                <a:off x="4696063" y="1802215"/>
                <a:ext cx="3576618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z</a:t>
                </a:r>
                <a:r>
                  <a:rPr lang="en-US" sz="2000" b="1" baseline="-25000" dirty="0">
                    <a:solidFill>
                      <a:srgbClr val="DE55B3"/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B99BEFA-93F0-694E-B047-484FB1C6F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63" y="1802215"/>
                <a:ext cx="3576618" cy="453137"/>
              </a:xfrm>
              <a:prstGeom prst="rect">
                <a:avLst/>
              </a:prstGeom>
              <a:blipFill>
                <a:blip r:embed="rId3"/>
                <a:stretch>
                  <a:fillRect l="-176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0313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Step 4:</a:t>
            </a:r>
            <a:r>
              <a:rPr lang="en-US" sz="2000" dirty="0">
                <a:latin typeface="Avenir Medium" panose="02000503020000020003" pitchFamily="2" charset="0"/>
              </a:rPr>
              <a:t> Let’s weight our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 and simply sum them up! </a:t>
            </a:r>
            <a:endParaRPr lang="en-US" sz="20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E9EF709-CF67-5C47-A2D7-B6F7402A3166}"/>
              </a:ext>
            </a:extLst>
          </p:cNvPr>
          <p:cNvSpPr/>
          <p:nvPr/>
        </p:nvSpPr>
        <p:spPr>
          <a:xfrm>
            <a:off x="4257265" y="3680932"/>
            <a:ext cx="1501232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656D6C4-70E1-8042-AE1D-820EC2F3FBEA}"/>
              </a:ext>
            </a:extLst>
          </p:cNvPr>
          <p:cNvSpPr/>
          <p:nvPr/>
        </p:nvSpPr>
        <p:spPr>
          <a:xfrm>
            <a:off x="6217249" y="3834820"/>
            <a:ext cx="1555047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23D39E5-7324-AF4C-BADC-99060DC38283}"/>
              </a:ext>
            </a:extLst>
          </p:cNvPr>
          <p:cNvSpPr/>
          <p:nvPr/>
        </p:nvSpPr>
        <p:spPr>
          <a:xfrm>
            <a:off x="421549" y="3863159"/>
            <a:ext cx="1403809" cy="28569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F99A013-74C5-0F49-B3F1-015B6456002D}"/>
              </a:ext>
            </a:extLst>
          </p:cNvPr>
          <p:cNvSpPr/>
          <p:nvPr/>
        </p:nvSpPr>
        <p:spPr>
          <a:xfrm>
            <a:off x="3783036" y="3761904"/>
            <a:ext cx="472261" cy="2856995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085E308-FFE0-734D-B37C-B3486CA64E98}"/>
              </a:ext>
            </a:extLst>
          </p:cNvPr>
          <p:cNvSpPr/>
          <p:nvPr/>
        </p:nvSpPr>
        <p:spPr>
          <a:xfrm>
            <a:off x="5765789" y="3596568"/>
            <a:ext cx="472261" cy="285699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BD432F0-BBBC-0B41-92AA-42A3BD444067}"/>
              </a:ext>
            </a:extLst>
          </p:cNvPr>
          <p:cNvSpPr/>
          <p:nvPr/>
        </p:nvSpPr>
        <p:spPr>
          <a:xfrm>
            <a:off x="7715328" y="3647607"/>
            <a:ext cx="472261" cy="285699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A5A54AE-1293-6144-B486-2B63931DD169}"/>
                  </a:ext>
                </a:extLst>
              </p:cNvPr>
              <p:cNvSpPr/>
              <p:nvPr/>
            </p:nvSpPr>
            <p:spPr>
              <a:xfrm>
                <a:off x="4911450" y="2240546"/>
                <a:ext cx="4229841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0.08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+ 0.91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+ 0.01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+ 0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A5A54AE-1293-6144-B486-2B63931DD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450" y="2240546"/>
                <a:ext cx="4229841" cy="453137"/>
              </a:xfrm>
              <a:prstGeom prst="rect">
                <a:avLst/>
              </a:prstGeom>
              <a:blipFill>
                <a:blip r:embed="rId4"/>
                <a:stretch>
                  <a:fillRect l="-1497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3775282" y="139345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FEE98-8FDB-9F43-A4DE-590D79905130}"/>
              </a:ext>
            </a:extLst>
          </p:cNvPr>
          <p:cNvGrpSpPr/>
          <p:nvPr/>
        </p:nvGrpSpPr>
        <p:grpSpPr>
          <a:xfrm>
            <a:off x="3867823" y="1931420"/>
            <a:ext cx="311369" cy="868951"/>
            <a:chOff x="827778" y="1767374"/>
            <a:chExt cx="311369" cy="868951"/>
          </a:xfrm>
        </p:grpSpPr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64425988-9D91-C146-8DC7-D6A7D857AAE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4FABD4F-6125-0E48-9264-4AF421E49862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FF4A759B-ECBB-0B4A-BD35-F0B3AD801EC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BDE8FDEA-5D3E-3543-8A6B-FC61C343EA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26DDAB7-6DE2-4D4A-8F6C-794D241D3D2D}"/>
              </a:ext>
            </a:extLst>
          </p:cNvPr>
          <p:cNvSpPr/>
          <p:nvPr/>
        </p:nvSpPr>
        <p:spPr>
          <a:xfrm>
            <a:off x="1834968" y="3709620"/>
            <a:ext cx="472261" cy="285699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59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ight Arrow 220">
            <a:extLst>
              <a:ext uri="{FF2B5EF4-FFF2-40B4-BE49-F238E27FC236}">
                <a16:creationId xmlns:a16="http://schemas.microsoft.com/office/drawing/2014/main" id="{B8B2E77A-C378-5949-9829-7C75B55258B9}"/>
              </a:ext>
            </a:extLst>
          </p:cNvPr>
          <p:cNvSpPr/>
          <p:nvPr/>
        </p:nvSpPr>
        <p:spPr>
          <a:xfrm rot="16200000">
            <a:off x="686031" y="3145228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Tada! Now we have great, new representations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via a </a:t>
            </a:r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self-attention head</a:t>
            </a:r>
            <a:endParaRPr lang="en-US" sz="2000" dirty="0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6557629" y="1529913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782EE33-1556-6444-BB03-F79150D71166}"/>
              </a:ext>
            </a:extLst>
          </p:cNvPr>
          <p:cNvGrpSpPr/>
          <p:nvPr/>
        </p:nvGrpSpPr>
        <p:grpSpPr>
          <a:xfrm>
            <a:off x="6660120" y="2060898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BDF13404-3865-9E44-B318-8E56D03C171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84616-07AE-8249-AAE8-DA24DC6754E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17369AA-3A8E-1345-AE8C-A5557B682FE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A583712-B6CF-6A4A-8A94-9F7E497DB67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4678971" y="154787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A508359-4000-DC4A-9AB3-1A43C6D8E69E}"/>
              </a:ext>
            </a:extLst>
          </p:cNvPr>
          <p:cNvGrpSpPr/>
          <p:nvPr/>
        </p:nvGrpSpPr>
        <p:grpSpPr>
          <a:xfrm>
            <a:off x="4767974" y="2114832"/>
            <a:ext cx="311369" cy="868951"/>
            <a:chOff x="827778" y="1767374"/>
            <a:chExt cx="311369" cy="868951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1096A6C-E3B9-C147-9E02-8AF89AB7124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030886C-2E16-9E47-AA68-46B6B3BEC6F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D4E7CAF-0A48-CE4F-872D-78132DA4307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EBED224-1911-9E4F-9E51-04B5D73DE01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786825" y="1532963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1D887A3-145A-2542-8BC1-7FA893EA5957}"/>
              </a:ext>
            </a:extLst>
          </p:cNvPr>
          <p:cNvGrpSpPr/>
          <p:nvPr/>
        </p:nvGrpSpPr>
        <p:grpSpPr>
          <a:xfrm>
            <a:off x="2875828" y="2099925"/>
            <a:ext cx="311369" cy="868951"/>
            <a:chOff x="827778" y="1767374"/>
            <a:chExt cx="311369" cy="868951"/>
          </a:xfrm>
        </p:grpSpPr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68E83FFB-C0D4-A74D-93DC-903A5F24AAA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066AC88-F698-9940-B04E-DE6613097EC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8D909A1-BBC5-FD41-BB08-50E1BD641CF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8D8318B-DB9D-424A-BB86-AE5F4C3A573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675566" y="156378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764569" y="2130747"/>
            <a:ext cx="311369" cy="868951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3A83B871-221F-804B-9102-BDD835FAA132}"/>
              </a:ext>
            </a:extLst>
          </p:cNvPr>
          <p:cNvSpPr/>
          <p:nvPr/>
        </p:nvSpPr>
        <p:spPr>
          <a:xfrm>
            <a:off x="359600" y="3503325"/>
            <a:ext cx="8083756" cy="1861350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917B2BD-E21C-8541-A6F3-91F8C4F89266}"/>
              </a:ext>
            </a:extLst>
          </p:cNvPr>
          <p:cNvSpPr/>
          <p:nvPr/>
        </p:nvSpPr>
        <p:spPr>
          <a:xfrm>
            <a:off x="3091746" y="3499023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Content Placeholder 2">
            <a:extLst>
              <a:ext uri="{FF2B5EF4-FFF2-40B4-BE49-F238E27FC236}">
                <a16:creationId xmlns:a16="http://schemas.microsoft.com/office/drawing/2014/main" id="{64A8C6EB-077E-E140-BA30-449E18BD40CE}"/>
              </a:ext>
            </a:extLst>
          </p:cNvPr>
          <p:cNvSpPr txBox="1">
            <a:spLocks/>
          </p:cNvSpPr>
          <p:nvPr/>
        </p:nvSpPr>
        <p:spPr>
          <a:xfrm>
            <a:off x="2950938" y="3439983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25" name="Right Arrow 224">
            <a:extLst>
              <a:ext uri="{FF2B5EF4-FFF2-40B4-BE49-F238E27FC236}">
                <a16:creationId xmlns:a16="http://schemas.microsoft.com/office/drawing/2014/main" id="{04BDA959-1C4D-F34A-9B93-F7DB53AF9D8B}"/>
              </a:ext>
            </a:extLst>
          </p:cNvPr>
          <p:cNvSpPr/>
          <p:nvPr/>
        </p:nvSpPr>
        <p:spPr>
          <a:xfrm rot="16200000">
            <a:off x="2804826" y="3201618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ight Arrow 225">
            <a:extLst>
              <a:ext uri="{FF2B5EF4-FFF2-40B4-BE49-F238E27FC236}">
                <a16:creationId xmlns:a16="http://schemas.microsoft.com/office/drawing/2014/main" id="{9B91979B-7757-6E4F-A0E2-9B8EE441812B}"/>
              </a:ext>
            </a:extLst>
          </p:cNvPr>
          <p:cNvSpPr/>
          <p:nvPr/>
        </p:nvSpPr>
        <p:spPr>
          <a:xfrm rot="16200000">
            <a:off x="4700079" y="3167049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CA2A13D7-DCF0-4240-B620-6FED938A4C27}"/>
              </a:ext>
            </a:extLst>
          </p:cNvPr>
          <p:cNvSpPr/>
          <p:nvPr/>
        </p:nvSpPr>
        <p:spPr>
          <a:xfrm rot="16200000">
            <a:off x="6586841" y="3145228"/>
            <a:ext cx="404537" cy="26874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53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488520" y="551609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0652B0B-56C7-114F-B51E-FEA3EF6373A1}"/>
              </a:ext>
            </a:extLst>
          </p:cNvPr>
          <p:cNvSpPr/>
          <p:nvPr/>
        </p:nvSpPr>
        <p:spPr>
          <a:xfrm rot="16200000">
            <a:off x="2501007" y="548365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B5C3CBC-B0A8-A24E-A919-852221C08007}"/>
              </a:ext>
            </a:extLst>
          </p:cNvPr>
          <p:cNvSpPr/>
          <p:nvPr/>
        </p:nvSpPr>
        <p:spPr>
          <a:xfrm rot="16200000">
            <a:off x="4456616" y="546907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58571BB-4ED7-C946-9FFE-189E6595DBD4}"/>
              </a:ext>
            </a:extLst>
          </p:cNvPr>
          <p:cNvSpPr/>
          <p:nvPr/>
        </p:nvSpPr>
        <p:spPr>
          <a:xfrm rot="16200000">
            <a:off x="6421336" y="54836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59600" y="5949975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2147912" y="5917533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4085553" y="591574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6084983" y="594312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63FE6FB-0ECF-D643-BE58-2F50437AE449}"/>
              </a:ext>
            </a:extLst>
          </p:cNvPr>
          <p:cNvGrpSpPr/>
          <p:nvPr/>
        </p:nvGrpSpPr>
        <p:grpSpPr>
          <a:xfrm rot="16200000">
            <a:off x="116461" y="4440394"/>
            <a:ext cx="1364224" cy="311369"/>
            <a:chOff x="2297660" y="4140835"/>
            <a:chExt cx="1364224" cy="311369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EF8373A-3B15-7D4D-A873-DBAC472C1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E910EA5-B0F7-4441-AD9C-9E997C22AE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8F8A2F-FDBD-6D47-9DA9-209B44A7B97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12B986C-6096-F14E-B324-55639E35ECF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930F2F4-8B82-D54E-9DEB-1AB00327130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97DD1D-FDC6-C748-B0DB-E5165D47433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41047" y="6331441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551665" y="629192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4532092" y="6304547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6548769" y="6306492"/>
            <a:ext cx="412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B73A2D-C973-8743-89EB-F8F99F4FA787}"/>
              </a:ext>
            </a:extLst>
          </p:cNvPr>
          <p:cNvGrpSpPr/>
          <p:nvPr/>
        </p:nvGrpSpPr>
        <p:grpSpPr>
          <a:xfrm>
            <a:off x="1094892" y="3913966"/>
            <a:ext cx="311369" cy="830216"/>
            <a:chOff x="1094892" y="3913966"/>
            <a:chExt cx="311369" cy="830216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EDF5381-AED0-D840-88EC-9DB7748EC1FF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FBA774-D618-5F46-B57B-4BD56D9A75AA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8C68B01-8976-F54A-9F41-E9746CB3A7B1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FE64C21-ABC0-A944-A9B3-F799CCE3E35B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2D4451-BABD-464D-B2C5-7D6D6F3121CD}"/>
              </a:ext>
            </a:extLst>
          </p:cNvPr>
          <p:cNvGrpSpPr/>
          <p:nvPr/>
        </p:nvGrpSpPr>
        <p:grpSpPr>
          <a:xfrm>
            <a:off x="1482035" y="3910729"/>
            <a:ext cx="311369" cy="830216"/>
            <a:chOff x="1482035" y="3910729"/>
            <a:chExt cx="311369" cy="830216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D358D3D0-B9AC-4649-B37F-DC4B1A6532D2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2D753C7-6190-0E45-8C5A-6A0E3CCAE0ED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07B5D4E-1ACF-C14E-88EB-15AC36096752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B78474-1EAF-4E4C-8E73-2B80AE991C55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3DCD4F-0535-BB45-8CB7-6B20ACF18B58}"/>
              </a:ext>
            </a:extLst>
          </p:cNvPr>
          <p:cNvGrpSpPr/>
          <p:nvPr/>
        </p:nvGrpSpPr>
        <p:grpSpPr>
          <a:xfrm>
            <a:off x="1876708" y="3910729"/>
            <a:ext cx="311369" cy="830216"/>
            <a:chOff x="1876708" y="3910729"/>
            <a:chExt cx="311369" cy="8302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CF419C-022B-C743-8E19-84227760A269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7D09889-359B-E242-A4FA-8C731E5CADA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3E2CD6-7C87-9447-82EF-AC1DC571C7D4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27ABBAF-80F3-A649-A7C4-9D16AAA76788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DB496DA-F29A-8D4F-A2B1-245528357D61}"/>
              </a:ext>
            </a:extLst>
          </p:cNvPr>
          <p:cNvGrpSpPr/>
          <p:nvPr/>
        </p:nvGrpSpPr>
        <p:grpSpPr>
          <a:xfrm rot="16200000">
            <a:off x="2078753" y="4448301"/>
            <a:ext cx="1364224" cy="311369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C48A4C23-6AAC-0944-BC6D-CFBFD4AE9C1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A47E9B6-2EC4-3645-9D1D-8BD5DC17429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071D692-7E05-3142-B896-D3CC0BFB34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A64A56-0D07-AB4A-A091-B6B31638E3B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409F987-514B-164B-87E6-A12F761076C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6B4DDEE-94A7-2A4E-A374-D5535ED25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9ED734-B603-B541-AF66-07BF7D313BD0}"/>
              </a:ext>
            </a:extLst>
          </p:cNvPr>
          <p:cNvGrpSpPr/>
          <p:nvPr/>
        </p:nvGrpSpPr>
        <p:grpSpPr>
          <a:xfrm>
            <a:off x="3057184" y="3921873"/>
            <a:ext cx="311369" cy="830216"/>
            <a:chOff x="1094892" y="3913966"/>
            <a:chExt cx="311369" cy="830216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784EF641-8025-4042-A22D-09F781C1BDB2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8707C67-83C7-D94E-9F2F-01C67FE44DB5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11C60E-CF2D-4A4C-8066-5E6EEC9A8909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4241015-08A8-B14B-8664-FCE1B1DE83D9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0EAB0DD-AD5B-8B46-B10C-1513C8DBCE78}"/>
              </a:ext>
            </a:extLst>
          </p:cNvPr>
          <p:cNvGrpSpPr/>
          <p:nvPr/>
        </p:nvGrpSpPr>
        <p:grpSpPr>
          <a:xfrm>
            <a:off x="3444327" y="3918636"/>
            <a:ext cx="311369" cy="830216"/>
            <a:chOff x="1482035" y="3910729"/>
            <a:chExt cx="311369" cy="830216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CE74028-62FD-644A-95E3-1DBCFB33F195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E0DB48D-2CCF-8847-BB3D-3F8CF8EB4A5C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703CA8-F0D6-B846-890C-D463F04633E0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195465A-CC43-054C-8283-53B878B62CF9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37322B6-27AE-E644-AD60-1046279D117E}"/>
              </a:ext>
            </a:extLst>
          </p:cNvPr>
          <p:cNvGrpSpPr/>
          <p:nvPr/>
        </p:nvGrpSpPr>
        <p:grpSpPr>
          <a:xfrm>
            <a:off x="3839000" y="3918636"/>
            <a:ext cx="311369" cy="830216"/>
            <a:chOff x="1876708" y="3910729"/>
            <a:chExt cx="311369" cy="830216"/>
          </a:xfrm>
        </p:grpSpPr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4647FFD0-D5AE-8A42-BBA0-02211968429A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8E4654C-25AD-8D4E-9DB6-717B67DBF12E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2D6AF4-B04E-2A4D-9863-03DA3C865A2A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8FE1ED0-72A8-5C4C-A390-F9D8A4585BAD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BE7E034-F60E-FF41-9A76-EF5A6EC76274}"/>
              </a:ext>
            </a:extLst>
          </p:cNvPr>
          <p:cNvGrpSpPr/>
          <p:nvPr/>
        </p:nvGrpSpPr>
        <p:grpSpPr>
          <a:xfrm rot="16200000">
            <a:off x="4049166" y="4445063"/>
            <a:ext cx="1364224" cy="311369"/>
            <a:chOff x="2297660" y="4140835"/>
            <a:chExt cx="1364224" cy="311369"/>
          </a:xfrm>
        </p:grpSpPr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1A5BF83-6761-014A-85E6-D45EF06D1D24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E1594BC-F29A-7843-8CCC-E48903D5292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8D6F563-F712-154C-8C37-0837500A3BD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F8D4959-7087-694A-9027-C2A1DF108CE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55BF6CE-5AC4-E645-8912-D78CBC6BCE3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7FC0F5-D44B-0A49-85F7-570F5AE23B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4583ED-BB8B-0D45-B2DC-7441D48E7335}"/>
              </a:ext>
            </a:extLst>
          </p:cNvPr>
          <p:cNvGrpSpPr/>
          <p:nvPr/>
        </p:nvGrpSpPr>
        <p:grpSpPr>
          <a:xfrm>
            <a:off x="5027597" y="3918635"/>
            <a:ext cx="311369" cy="830216"/>
            <a:chOff x="1094892" y="3913966"/>
            <a:chExt cx="311369" cy="83021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D43B125-A38F-CA4B-9F56-05D7FB2BDAC9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D42D96-75EE-FC44-A68D-6F909EC1B34C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338C57C-60B6-F54F-942F-83BFFD5F47CE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BB0977B-C128-AD4D-8EB8-088645AB6D87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832BB59-7455-8B48-8348-F02554EA14B9}"/>
              </a:ext>
            </a:extLst>
          </p:cNvPr>
          <p:cNvGrpSpPr/>
          <p:nvPr/>
        </p:nvGrpSpPr>
        <p:grpSpPr>
          <a:xfrm>
            <a:off x="5414740" y="3915398"/>
            <a:ext cx="311369" cy="830216"/>
            <a:chOff x="1482035" y="3910729"/>
            <a:chExt cx="311369" cy="83021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B2D43227-48F8-8040-B692-E96224BDC1CA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F7AF85B-E653-6D40-AF9B-F559D5B312A9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160A428-6D49-7A40-A4DD-D0EB8067899E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C119F21-3AE2-AF45-8013-2CDACFCCF9DD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3171C81-2805-9F4B-8985-794D3ADD6C05}"/>
              </a:ext>
            </a:extLst>
          </p:cNvPr>
          <p:cNvGrpSpPr/>
          <p:nvPr/>
        </p:nvGrpSpPr>
        <p:grpSpPr>
          <a:xfrm>
            <a:off x="5809413" y="3915398"/>
            <a:ext cx="311369" cy="830216"/>
            <a:chOff x="1876708" y="3910729"/>
            <a:chExt cx="311369" cy="83021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DA0439B-DF38-0746-A7AC-0DE1AD37DEA1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B0ABA3E-7080-1A41-81C2-3C6CE8351D78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7337A9-8ED8-D941-81BF-3C340D014F0D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F8256E1-4252-764A-90E2-AAA04B49A4FF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53912F1-D8E7-F04A-B9F9-048FB6D51A08}"/>
              </a:ext>
            </a:extLst>
          </p:cNvPr>
          <p:cNvGrpSpPr/>
          <p:nvPr/>
        </p:nvGrpSpPr>
        <p:grpSpPr>
          <a:xfrm rot="16200000">
            <a:off x="6013886" y="4437155"/>
            <a:ext cx="1364224" cy="311369"/>
            <a:chOff x="2297660" y="4140835"/>
            <a:chExt cx="1364224" cy="311369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78EA7AC2-0206-E74F-B852-85D3D755C75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6505095-6EDF-184C-B5AC-751C0986A8AE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915F394-07B5-064F-A238-8BC1F6760EE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391E443-36E8-C341-8A42-27FBAEC5DEC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ADA3725-D521-CC45-96EB-D6E79BBEE90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5184578-CB3D-8244-A702-2ECFB82EEBF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D256CA6-6E9E-7941-AEDE-D092B267AEF0}"/>
              </a:ext>
            </a:extLst>
          </p:cNvPr>
          <p:cNvGrpSpPr/>
          <p:nvPr/>
        </p:nvGrpSpPr>
        <p:grpSpPr>
          <a:xfrm>
            <a:off x="6992317" y="3910727"/>
            <a:ext cx="311369" cy="830216"/>
            <a:chOff x="1094892" y="3913966"/>
            <a:chExt cx="311369" cy="83021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82353E80-C132-9B45-8ED3-867F89F5BFF5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6478B0F-1B0B-934C-A114-333BC17F3EDF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B98FCFBC-EC9B-504C-9A8A-628541E84602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BC9E9D9-9A7C-EE41-8DF3-8653F222BD62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540C7E0-CA20-4C44-AF05-A3E4637BC226}"/>
              </a:ext>
            </a:extLst>
          </p:cNvPr>
          <p:cNvGrpSpPr/>
          <p:nvPr/>
        </p:nvGrpSpPr>
        <p:grpSpPr>
          <a:xfrm>
            <a:off x="7379460" y="3907490"/>
            <a:ext cx="311369" cy="830216"/>
            <a:chOff x="1482035" y="3910729"/>
            <a:chExt cx="311369" cy="830216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1690E4AC-E112-714F-B788-1BD103BE786E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5186DBD-0138-F44B-9841-56C1E9582C98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F354236-C359-C145-877B-1DA9517A8425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40E8477-8A10-EA41-89AA-910C065546D1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78DEFEB-3899-D640-9086-B5C1520C27B6}"/>
              </a:ext>
            </a:extLst>
          </p:cNvPr>
          <p:cNvGrpSpPr/>
          <p:nvPr/>
        </p:nvGrpSpPr>
        <p:grpSpPr>
          <a:xfrm>
            <a:off x="7774133" y="3907490"/>
            <a:ext cx="311369" cy="830216"/>
            <a:chOff x="1876708" y="3910729"/>
            <a:chExt cx="311369" cy="830216"/>
          </a:xfrm>
        </p:grpSpPr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AEDE8BB8-017B-644D-B287-9D40386AEBB5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555F1FE-2B6D-9C4F-B622-390F13F91BC5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0E05567-D8E5-0A47-82F1-7C0607905EC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84FBCF-45A6-D148-81D3-C7E13B08C087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E59880-C345-0042-88CD-FF4DFCE860DD}"/>
              </a:ext>
            </a:extLst>
          </p:cNvPr>
          <p:cNvSpPr/>
          <p:nvPr/>
        </p:nvSpPr>
        <p:spPr>
          <a:xfrm>
            <a:off x="2985925" y="4770889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2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290AFB-9A1F-704C-9EFE-A2F5049F7D8A}"/>
              </a:ext>
            </a:extLst>
          </p:cNvPr>
          <p:cNvSpPr/>
          <p:nvPr/>
        </p:nvSpPr>
        <p:spPr>
          <a:xfrm>
            <a:off x="3429241" y="4770889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15E583A-8306-B94D-B40A-7FD3B2B47938}"/>
              </a:ext>
            </a:extLst>
          </p:cNvPr>
          <p:cNvSpPr/>
          <p:nvPr/>
        </p:nvSpPr>
        <p:spPr>
          <a:xfrm>
            <a:off x="3807613" y="47615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92F4CE-9AB9-1D44-8DFE-45C8B6FA5DB3}"/>
              </a:ext>
            </a:extLst>
          </p:cNvPr>
          <p:cNvSpPr/>
          <p:nvPr/>
        </p:nvSpPr>
        <p:spPr>
          <a:xfrm>
            <a:off x="1022672" y="477178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CDFF58A-40D6-6849-BF86-5C78C13BAE32}"/>
              </a:ext>
            </a:extLst>
          </p:cNvPr>
          <p:cNvSpPr/>
          <p:nvPr/>
        </p:nvSpPr>
        <p:spPr>
          <a:xfrm>
            <a:off x="1465988" y="477178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AAAA0CF-157F-4149-A835-2E2FA79D0A57}"/>
              </a:ext>
            </a:extLst>
          </p:cNvPr>
          <p:cNvSpPr/>
          <p:nvPr/>
        </p:nvSpPr>
        <p:spPr>
          <a:xfrm>
            <a:off x="1844360" y="4762476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6A815B-E6DB-7244-B07A-336F322BAF99}"/>
              </a:ext>
            </a:extLst>
          </p:cNvPr>
          <p:cNvSpPr/>
          <p:nvPr/>
        </p:nvSpPr>
        <p:spPr>
          <a:xfrm>
            <a:off x="4989663" y="4768786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3</a:t>
            </a:r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9F2977D-8967-804E-BC27-7D84506727DD}"/>
              </a:ext>
            </a:extLst>
          </p:cNvPr>
          <p:cNvSpPr/>
          <p:nvPr/>
        </p:nvSpPr>
        <p:spPr>
          <a:xfrm>
            <a:off x="5432979" y="476878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5EBB0D7-920E-EB41-8A3E-766E511F89FF}"/>
              </a:ext>
            </a:extLst>
          </p:cNvPr>
          <p:cNvSpPr/>
          <p:nvPr/>
        </p:nvSpPr>
        <p:spPr>
          <a:xfrm>
            <a:off x="5811351" y="4759477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3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F4BD5C-9DB3-9B41-B604-5E4CB3A50BC9}"/>
              </a:ext>
            </a:extLst>
          </p:cNvPr>
          <p:cNvSpPr/>
          <p:nvPr/>
        </p:nvSpPr>
        <p:spPr>
          <a:xfrm>
            <a:off x="6950608" y="4757758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4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335B406-01B1-D149-B330-85B7C5F8AEA1}"/>
              </a:ext>
            </a:extLst>
          </p:cNvPr>
          <p:cNvSpPr/>
          <p:nvPr/>
        </p:nvSpPr>
        <p:spPr>
          <a:xfrm>
            <a:off x="7393924" y="475775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E19EB66-D9AF-5143-8D09-B527F4666010}"/>
              </a:ext>
            </a:extLst>
          </p:cNvPr>
          <p:cNvSpPr/>
          <p:nvPr/>
        </p:nvSpPr>
        <p:spPr>
          <a:xfrm>
            <a:off x="7772296" y="4748449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4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953338" y="900541"/>
            <a:ext cx="10503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 Medium" panose="02000503020000020003" pitchFamily="2" charset="0"/>
              </a:rPr>
              <a:t>Tada! Now we have great, new representations </a:t>
            </a:r>
            <a:r>
              <a:rPr lang="en-US" sz="2000" b="1" dirty="0" err="1">
                <a:solidFill>
                  <a:srgbClr val="DE55B3"/>
                </a:solidFill>
                <a:latin typeface="Avenir Medium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via a </a:t>
            </a:r>
            <a:r>
              <a:rPr lang="en-US" sz="2000" dirty="0">
                <a:highlight>
                  <a:srgbClr val="FFFF00"/>
                </a:highlight>
                <a:latin typeface="Avenir Medium" panose="02000503020000020003" pitchFamily="2" charset="0"/>
              </a:rPr>
              <a:t>self-attention head</a:t>
            </a:r>
            <a:endParaRPr lang="en-US" sz="2000" dirty="0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7066950" y="1220251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782EE33-1556-6444-BB03-F79150D71166}"/>
              </a:ext>
            </a:extLst>
          </p:cNvPr>
          <p:cNvGrpSpPr/>
          <p:nvPr/>
        </p:nvGrpSpPr>
        <p:grpSpPr>
          <a:xfrm>
            <a:off x="7155953" y="1787213"/>
            <a:ext cx="311369" cy="868951"/>
            <a:chOff x="827778" y="1767374"/>
            <a:chExt cx="311369" cy="868951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BDF13404-3865-9E44-B318-8E56D03C171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FE84616-07AE-8249-AAE8-DA24DC6754E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17369AA-3A8E-1345-AE8C-A5557B682FE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A583712-B6CF-6A4A-8A94-9F7E497DB67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5174804" y="127418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A508359-4000-DC4A-9AB3-1A43C6D8E69E}"/>
              </a:ext>
            </a:extLst>
          </p:cNvPr>
          <p:cNvGrpSpPr/>
          <p:nvPr/>
        </p:nvGrpSpPr>
        <p:grpSpPr>
          <a:xfrm>
            <a:off x="5263807" y="1841147"/>
            <a:ext cx="311369" cy="868951"/>
            <a:chOff x="827778" y="1767374"/>
            <a:chExt cx="311369" cy="868951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1096A6C-E3B9-C147-9E02-8AF89AB7124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030886C-2E16-9E47-AA68-46B6B3BEC6F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D4E7CAF-0A48-CE4F-872D-78132DA4307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EBED224-1911-9E4F-9E51-04B5D73DE01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3282658" y="125927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1D887A3-145A-2542-8BC1-7FA893EA5957}"/>
              </a:ext>
            </a:extLst>
          </p:cNvPr>
          <p:cNvGrpSpPr/>
          <p:nvPr/>
        </p:nvGrpSpPr>
        <p:grpSpPr>
          <a:xfrm>
            <a:off x="3371661" y="1826240"/>
            <a:ext cx="311369" cy="868951"/>
            <a:chOff x="827778" y="1767374"/>
            <a:chExt cx="311369" cy="868951"/>
          </a:xfrm>
        </p:grpSpPr>
        <p:sp>
          <p:nvSpPr>
            <p:cNvPr id="188" name="Rounded Rectangle 187">
              <a:extLst>
                <a:ext uri="{FF2B5EF4-FFF2-40B4-BE49-F238E27FC236}">
                  <a16:creationId xmlns:a16="http://schemas.microsoft.com/office/drawing/2014/main" id="{68E83FFB-C0D4-A74D-93DC-903A5F24AAA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066AC88-F698-9940-B04E-DE6613097EC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8D909A1-BBC5-FD41-BB08-50E1BD641CF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8D8318B-DB9D-424A-BB86-AE5F4C3A573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1171399" y="129010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1260402" y="1857062"/>
            <a:ext cx="311369" cy="868951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2B13E8D0-C744-0941-8FBC-412A34E113CB}"/>
              </a:ext>
            </a:extLst>
          </p:cNvPr>
          <p:cNvSpPr/>
          <p:nvPr/>
        </p:nvSpPr>
        <p:spPr>
          <a:xfrm>
            <a:off x="167889" y="111886"/>
            <a:ext cx="11856222" cy="658014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reeform 144">
            <a:extLst>
              <a:ext uri="{FF2B5EF4-FFF2-40B4-BE49-F238E27FC236}">
                <a16:creationId xmlns:a16="http://schemas.microsoft.com/office/drawing/2014/main" id="{238E621F-A4F0-FC4C-B41B-AC4F04A2DE1F}"/>
              </a:ext>
            </a:extLst>
          </p:cNvPr>
          <p:cNvSpPr/>
          <p:nvPr/>
        </p:nvSpPr>
        <p:spPr>
          <a:xfrm>
            <a:off x="1330037" y="276263"/>
            <a:ext cx="9139374" cy="4995506"/>
          </a:xfrm>
          <a:custGeom>
            <a:avLst/>
            <a:gdLst>
              <a:gd name="connsiteX0" fmla="*/ 1963882 w 8510155"/>
              <a:gd name="connsiteY0" fmla="*/ 530958 h 4500285"/>
              <a:gd name="connsiteX1" fmla="*/ 2015836 w 8510155"/>
              <a:gd name="connsiteY1" fmla="*/ 499785 h 4500285"/>
              <a:gd name="connsiteX2" fmla="*/ 2078182 w 8510155"/>
              <a:gd name="connsiteY2" fmla="*/ 458221 h 4500285"/>
              <a:gd name="connsiteX3" fmla="*/ 2109355 w 8510155"/>
              <a:gd name="connsiteY3" fmla="*/ 437440 h 4500285"/>
              <a:gd name="connsiteX4" fmla="*/ 2161309 w 8510155"/>
              <a:gd name="connsiteY4" fmla="*/ 406267 h 4500285"/>
              <a:gd name="connsiteX5" fmla="*/ 2223655 w 8510155"/>
              <a:gd name="connsiteY5" fmla="*/ 364703 h 4500285"/>
              <a:gd name="connsiteX6" fmla="*/ 2317173 w 8510155"/>
              <a:gd name="connsiteY6" fmla="*/ 312749 h 4500285"/>
              <a:gd name="connsiteX7" fmla="*/ 2358736 w 8510155"/>
              <a:gd name="connsiteY7" fmla="*/ 291967 h 4500285"/>
              <a:gd name="connsiteX8" fmla="*/ 2389909 w 8510155"/>
              <a:gd name="connsiteY8" fmla="*/ 271185 h 4500285"/>
              <a:gd name="connsiteX9" fmla="*/ 2462646 w 8510155"/>
              <a:gd name="connsiteY9" fmla="*/ 240012 h 4500285"/>
              <a:gd name="connsiteX10" fmla="*/ 2504209 w 8510155"/>
              <a:gd name="connsiteY10" fmla="*/ 208840 h 4500285"/>
              <a:gd name="connsiteX11" fmla="*/ 2535382 w 8510155"/>
              <a:gd name="connsiteY11" fmla="*/ 198449 h 4500285"/>
              <a:gd name="connsiteX12" fmla="*/ 2597727 w 8510155"/>
              <a:gd name="connsiteY12" fmla="*/ 156885 h 4500285"/>
              <a:gd name="connsiteX13" fmla="*/ 2701636 w 8510155"/>
              <a:gd name="connsiteY13" fmla="*/ 115321 h 4500285"/>
              <a:gd name="connsiteX14" fmla="*/ 2743200 w 8510155"/>
              <a:gd name="connsiteY14" fmla="*/ 94540 h 4500285"/>
              <a:gd name="connsiteX15" fmla="*/ 2795155 w 8510155"/>
              <a:gd name="connsiteY15" fmla="*/ 73758 h 4500285"/>
              <a:gd name="connsiteX16" fmla="*/ 2836718 w 8510155"/>
              <a:gd name="connsiteY16" fmla="*/ 52976 h 4500285"/>
              <a:gd name="connsiteX17" fmla="*/ 2899064 w 8510155"/>
              <a:gd name="connsiteY17" fmla="*/ 32194 h 4500285"/>
              <a:gd name="connsiteX18" fmla="*/ 2930236 w 8510155"/>
              <a:gd name="connsiteY18" fmla="*/ 21803 h 4500285"/>
              <a:gd name="connsiteX19" fmla="*/ 2961409 w 8510155"/>
              <a:gd name="connsiteY19" fmla="*/ 1021 h 4500285"/>
              <a:gd name="connsiteX20" fmla="*/ 2992582 w 8510155"/>
              <a:gd name="connsiteY20" fmla="*/ 11412 h 4500285"/>
              <a:gd name="connsiteX21" fmla="*/ 3013364 w 8510155"/>
              <a:gd name="connsiteY21" fmla="*/ 52976 h 4500285"/>
              <a:gd name="connsiteX22" fmla="*/ 3034146 w 8510155"/>
              <a:gd name="connsiteY22" fmla="*/ 84149 h 4500285"/>
              <a:gd name="connsiteX23" fmla="*/ 3065318 w 8510155"/>
              <a:gd name="connsiteY23" fmla="*/ 115321 h 4500285"/>
              <a:gd name="connsiteX24" fmla="*/ 3086100 w 8510155"/>
              <a:gd name="connsiteY24" fmla="*/ 146494 h 4500285"/>
              <a:gd name="connsiteX25" fmla="*/ 3148446 w 8510155"/>
              <a:gd name="connsiteY25" fmla="*/ 229621 h 4500285"/>
              <a:gd name="connsiteX26" fmla="*/ 3190009 w 8510155"/>
              <a:gd name="connsiteY26" fmla="*/ 281576 h 4500285"/>
              <a:gd name="connsiteX27" fmla="*/ 3221182 w 8510155"/>
              <a:gd name="connsiteY27" fmla="*/ 302358 h 4500285"/>
              <a:gd name="connsiteX28" fmla="*/ 3252355 w 8510155"/>
              <a:gd name="connsiteY28" fmla="*/ 343921 h 4500285"/>
              <a:gd name="connsiteX29" fmla="*/ 3283527 w 8510155"/>
              <a:gd name="connsiteY29" fmla="*/ 364703 h 4500285"/>
              <a:gd name="connsiteX30" fmla="*/ 3314700 w 8510155"/>
              <a:gd name="connsiteY30" fmla="*/ 395876 h 4500285"/>
              <a:gd name="connsiteX31" fmla="*/ 3377046 w 8510155"/>
              <a:gd name="connsiteY31" fmla="*/ 437440 h 4500285"/>
              <a:gd name="connsiteX32" fmla="*/ 3408218 w 8510155"/>
              <a:gd name="connsiteY32" fmla="*/ 458221 h 4500285"/>
              <a:gd name="connsiteX33" fmla="*/ 3439391 w 8510155"/>
              <a:gd name="connsiteY33" fmla="*/ 479003 h 4500285"/>
              <a:gd name="connsiteX34" fmla="*/ 3470564 w 8510155"/>
              <a:gd name="connsiteY34" fmla="*/ 489394 h 4500285"/>
              <a:gd name="connsiteX35" fmla="*/ 3730336 w 8510155"/>
              <a:gd name="connsiteY35" fmla="*/ 468612 h 4500285"/>
              <a:gd name="connsiteX36" fmla="*/ 3823855 w 8510155"/>
              <a:gd name="connsiteY36" fmla="*/ 427049 h 4500285"/>
              <a:gd name="connsiteX37" fmla="*/ 3886200 w 8510155"/>
              <a:gd name="connsiteY37" fmla="*/ 406267 h 4500285"/>
              <a:gd name="connsiteX38" fmla="*/ 4062846 w 8510155"/>
              <a:gd name="connsiteY38" fmla="*/ 333530 h 4500285"/>
              <a:gd name="connsiteX39" fmla="*/ 4208318 w 8510155"/>
              <a:gd name="connsiteY39" fmla="*/ 260794 h 4500285"/>
              <a:gd name="connsiteX40" fmla="*/ 4312227 w 8510155"/>
              <a:gd name="connsiteY40" fmla="*/ 208840 h 4500285"/>
              <a:gd name="connsiteX41" fmla="*/ 4416136 w 8510155"/>
              <a:gd name="connsiteY41" fmla="*/ 167276 h 4500285"/>
              <a:gd name="connsiteX42" fmla="*/ 4457700 w 8510155"/>
              <a:gd name="connsiteY42" fmla="*/ 156885 h 4500285"/>
              <a:gd name="connsiteX43" fmla="*/ 4509655 w 8510155"/>
              <a:gd name="connsiteY43" fmla="*/ 136103 h 4500285"/>
              <a:gd name="connsiteX44" fmla="*/ 4551218 w 8510155"/>
              <a:gd name="connsiteY44" fmla="*/ 115321 h 4500285"/>
              <a:gd name="connsiteX45" fmla="*/ 4613564 w 8510155"/>
              <a:gd name="connsiteY45" fmla="*/ 104930 h 4500285"/>
              <a:gd name="connsiteX46" fmla="*/ 4738255 w 8510155"/>
              <a:gd name="connsiteY46" fmla="*/ 63367 h 4500285"/>
              <a:gd name="connsiteX47" fmla="*/ 4800600 w 8510155"/>
              <a:gd name="connsiteY47" fmla="*/ 42585 h 4500285"/>
              <a:gd name="connsiteX48" fmla="*/ 4883727 w 8510155"/>
              <a:gd name="connsiteY48" fmla="*/ 21803 h 4500285"/>
              <a:gd name="connsiteX49" fmla="*/ 4946073 w 8510155"/>
              <a:gd name="connsiteY49" fmla="*/ 11412 h 4500285"/>
              <a:gd name="connsiteX50" fmla="*/ 4987636 w 8510155"/>
              <a:gd name="connsiteY50" fmla="*/ 84149 h 4500285"/>
              <a:gd name="connsiteX51" fmla="*/ 5008418 w 8510155"/>
              <a:gd name="connsiteY51" fmla="*/ 115321 h 4500285"/>
              <a:gd name="connsiteX52" fmla="*/ 5029200 w 8510155"/>
              <a:gd name="connsiteY52" fmla="*/ 156885 h 4500285"/>
              <a:gd name="connsiteX53" fmla="*/ 5060373 w 8510155"/>
              <a:gd name="connsiteY53" fmla="*/ 198449 h 4500285"/>
              <a:gd name="connsiteX54" fmla="*/ 5081155 w 8510155"/>
              <a:gd name="connsiteY54" fmla="*/ 229621 h 4500285"/>
              <a:gd name="connsiteX55" fmla="*/ 5112327 w 8510155"/>
              <a:gd name="connsiteY55" fmla="*/ 271185 h 4500285"/>
              <a:gd name="connsiteX56" fmla="*/ 5133109 w 8510155"/>
              <a:gd name="connsiteY56" fmla="*/ 302358 h 4500285"/>
              <a:gd name="connsiteX57" fmla="*/ 5257800 w 8510155"/>
              <a:gd name="connsiteY57" fmla="*/ 416658 h 4500285"/>
              <a:gd name="connsiteX58" fmla="*/ 5288973 w 8510155"/>
              <a:gd name="connsiteY58" fmla="*/ 447830 h 4500285"/>
              <a:gd name="connsiteX59" fmla="*/ 5351318 w 8510155"/>
              <a:gd name="connsiteY59" fmla="*/ 489394 h 4500285"/>
              <a:gd name="connsiteX60" fmla="*/ 5382491 w 8510155"/>
              <a:gd name="connsiteY60" fmla="*/ 510176 h 4500285"/>
              <a:gd name="connsiteX61" fmla="*/ 5444836 w 8510155"/>
              <a:gd name="connsiteY61" fmla="*/ 499785 h 4500285"/>
              <a:gd name="connsiteX62" fmla="*/ 5590309 w 8510155"/>
              <a:gd name="connsiteY62" fmla="*/ 458221 h 4500285"/>
              <a:gd name="connsiteX63" fmla="*/ 5621482 w 8510155"/>
              <a:gd name="connsiteY63" fmla="*/ 447830 h 4500285"/>
              <a:gd name="connsiteX64" fmla="*/ 5673436 w 8510155"/>
              <a:gd name="connsiteY64" fmla="*/ 416658 h 4500285"/>
              <a:gd name="connsiteX65" fmla="*/ 5704609 w 8510155"/>
              <a:gd name="connsiteY65" fmla="*/ 406267 h 4500285"/>
              <a:gd name="connsiteX66" fmla="*/ 5787736 w 8510155"/>
              <a:gd name="connsiteY66" fmla="*/ 364703 h 4500285"/>
              <a:gd name="connsiteX67" fmla="*/ 5818909 w 8510155"/>
              <a:gd name="connsiteY67" fmla="*/ 354312 h 4500285"/>
              <a:gd name="connsiteX68" fmla="*/ 5881255 w 8510155"/>
              <a:gd name="connsiteY68" fmla="*/ 312749 h 4500285"/>
              <a:gd name="connsiteX69" fmla="*/ 5943600 w 8510155"/>
              <a:gd name="connsiteY69" fmla="*/ 281576 h 4500285"/>
              <a:gd name="connsiteX70" fmla="*/ 5995555 w 8510155"/>
              <a:gd name="connsiteY70" fmla="*/ 260794 h 4500285"/>
              <a:gd name="connsiteX71" fmla="*/ 6099464 w 8510155"/>
              <a:gd name="connsiteY71" fmla="*/ 198449 h 4500285"/>
              <a:gd name="connsiteX72" fmla="*/ 6130636 w 8510155"/>
              <a:gd name="connsiteY72" fmla="*/ 188058 h 4500285"/>
              <a:gd name="connsiteX73" fmla="*/ 6172200 w 8510155"/>
              <a:gd name="connsiteY73" fmla="*/ 167276 h 4500285"/>
              <a:gd name="connsiteX74" fmla="*/ 6203373 w 8510155"/>
              <a:gd name="connsiteY74" fmla="*/ 156885 h 4500285"/>
              <a:gd name="connsiteX75" fmla="*/ 6234546 w 8510155"/>
              <a:gd name="connsiteY75" fmla="*/ 136103 h 4500285"/>
              <a:gd name="connsiteX76" fmla="*/ 6296891 w 8510155"/>
              <a:gd name="connsiteY76" fmla="*/ 115321 h 4500285"/>
              <a:gd name="connsiteX77" fmla="*/ 6328064 w 8510155"/>
              <a:gd name="connsiteY77" fmla="*/ 94540 h 4500285"/>
              <a:gd name="connsiteX78" fmla="*/ 6390409 w 8510155"/>
              <a:gd name="connsiteY78" fmla="*/ 73758 h 4500285"/>
              <a:gd name="connsiteX79" fmla="*/ 6452755 w 8510155"/>
              <a:gd name="connsiteY79" fmla="*/ 32194 h 4500285"/>
              <a:gd name="connsiteX80" fmla="*/ 6494318 w 8510155"/>
              <a:gd name="connsiteY80" fmla="*/ 84149 h 4500285"/>
              <a:gd name="connsiteX81" fmla="*/ 6525491 w 8510155"/>
              <a:gd name="connsiteY81" fmla="*/ 136103 h 4500285"/>
              <a:gd name="connsiteX82" fmla="*/ 6587836 w 8510155"/>
              <a:gd name="connsiteY82" fmla="*/ 198449 h 4500285"/>
              <a:gd name="connsiteX83" fmla="*/ 6619009 w 8510155"/>
              <a:gd name="connsiteY83" fmla="*/ 240012 h 4500285"/>
              <a:gd name="connsiteX84" fmla="*/ 6681355 w 8510155"/>
              <a:gd name="connsiteY84" fmla="*/ 302358 h 4500285"/>
              <a:gd name="connsiteX85" fmla="*/ 6712527 w 8510155"/>
              <a:gd name="connsiteY85" fmla="*/ 333530 h 4500285"/>
              <a:gd name="connsiteX86" fmla="*/ 6816436 w 8510155"/>
              <a:gd name="connsiteY86" fmla="*/ 416658 h 4500285"/>
              <a:gd name="connsiteX87" fmla="*/ 6847609 w 8510155"/>
              <a:gd name="connsiteY87" fmla="*/ 437440 h 4500285"/>
              <a:gd name="connsiteX88" fmla="*/ 6930736 w 8510155"/>
              <a:gd name="connsiteY88" fmla="*/ 499785 h 4500285"/>
              <a:gd name="connsiteX89" fmla="*/ 6961909 w 8510155"/>
              <a:gd name="connsiteY89" fmla="*/ 510176 h 4500285"/>
              <a:gd name="connsiteX90" fmla="*/ 6993082 w 8510155"/>
              <a:gd name="connsiteY90" fmla="*/ 530958 h 4500285"/>
              <a:gd name="connsiteX91" fmla="*/ 7024255 w 8510155"/>
              <a:gd name="connsiteY91" fmla="*/ 541349 h 4500285"/>
              <a:gd name="connsiteX92" fmla="*/ 7117773 w 8510155"/>
              <a:gd name="connsiteY92" fmla="*/ 582912 h 4500285"/>
              <a:gd name="connsiteX93" fmla="*/ 7148946 w 8510155"/>
              <a:gd name="connsiteY93" fmla="*/ 593303 h 4500285"/>
              <a:gd name="connsiteX94" fmla="*/ 7367155 w 8510155"/>
              <a:gd name="connsiteY94" fmla="*/ 614085 h 4500285"/>
              <a:gd name="connsiteX95" fmla="*/ 7439891 w 8510155"/>
              <a:gd name="connsiteY95" fmla="*/ 624476 h 4500285"/>
              <a:gd name="connsiteX96" fmla="*/ 7886700 w 8510155"/>
              <a:gd name="connsiteY96" fmla="*/ 645258 h 4500285"/>
              <a:gd name="connsiteX97" fmla="*/ 8084127 w 8510155"/>
              <a:gd name="connsiteY97" fmla="*/ 634867 h 4500285"/>
              <a:gd name="connsiteX98" fmla="*/ 8073736 w 8510155"/>
              <a:gd name="connsiteY98" fmla="*/ 811512 h 4500285"/>
              <a:gd name="connsiteX99" fmla="*/ 8063346 w 8510155"/>
              <a:gd name="connsiteY99" fmla="*/ 863467 h 4500285"/>
              <a:gd name="connsiteX100" fmla="*/ 8052955 w 8510155"/>
              <a:gd name="connsiteY100" fmla="*/ 936203 h 4500285"/>
              <a:gd name="connsiteX101" fmla="*/ 8042564 w 8510155"/>
              <a:gd name="connsiteY101" fmla="*/ 967376 h 4500285"/>
              <a:gd name="connsiteX102" fmla="*/ 8021782 w 8510155"/>
              <a:gd name="connsiteY102" fmla="*/ 1071285 h 4500285"/>
              <a:gd name="connsiteX103" fmla="*/ 8011391 w 8510155"/>
              <a:gd name="connsiteY103" fmla="*/ 1112849 h 4500285"/>
              <a:gd name="connsiteX104" fmla="*/ 8011391 w 8510155"/>
              <a:gd name="connsiteY104" fmla="*/ 1351840 h 4500285"/>
              <a:gd name="connsiteX105" fmla="*/ 8042564 w 8510155"/>
              <a:gd name="connsiteY105" fmla="*/ 1414185 h 4500285"/>
              <a:gd name="connsiteX106" fmla="*/ 8073736 w 8510155"/>
              <a:gd name="connsiteY106" fmla="*/ 1476530 h 4500285"/>
              <a:gd name="connsiteX107" fmla="*/ 8104909 w 8510155"/>
              <a:gd name="connsiteY107" fmla="*/ 1497312 h 4500285"/>
              <a:gd name="connsiteX108" fmla="*/ 8198427 w 8510155"/>
              <a:gd name="connsiteY108" fmla="*/ 1611612 h 4500285"/>
              <a:gd name="connsiteX109" fmla="*/ 8291946 w 8510155"/>
              <a:gd name="connsiteY109" fmla="*/ 1705130 h 4500285"/>
              <a:gd name="connsiteX110" fmla="*/ 8333509 w 8510155"/>
              <a:gd name="connsiteY110" fmla="*/ 1746694 h 4500285"/>
              <a:gd name="connsiteX111" fmla="*/ 8395855 w 8510155"/>
              <a:gd name="connsiteY111" fmla="*/ 1798649 h 4500285"/>
              <a:gd name="connsiteX112" fmla="*/ 8427027 w 8510155"/>
              <a:gd name="connsiteY112" fmla="*/ 1819430 h 4500285"/>
              <a:gd name="connsiteX113" fmla="*/ 8510155 w 8510155"/>
              <a:gd name="connsiteY113" fmla="*/ 1912949 h 4500285"/>
              <a:gd name="connsiteX114" fmla="*/ 8427027 w 8510155"/>
              <a:gd name="connsiteY114" fmla="*/ 2016858 h 4500285"/>
              <a:gd name="connsiteX115" fmla="*/ 8354291 w 8510155"/>
              <a:gd name="connsiteY115" fmla="*/ 2099985 h 4500285"/>
              <a:gd name="connsiteX116" fmla="*/ 8323118 w 8510155"/>
              <a:gd name="connsiteY116" fmla="*/ 2120767 h 4500285"/>
              <a:gd name="connsiteX117" fmla="*/ 8291946 w 8510155"/>
              <a:gd name="connsiteY117" fmla="*/ 2162330 h 4500285"/>
              <a:gd name="connsiteX118" fmla="*/ 8229600 w 8510155"/>
              <a:gd name="connsiteY118" fmla="*/ 2224676 h 4500285"/>
              <a:gd name="connsiteX119" fmla="*/ 8177646 w 8510155"/>
              <a:gd name="connsiteY119" fmla="*/ 2297412 h 4500285"/>
              <a:gd name="connsiteX120" fmla="*/ 8136082 w 8510155"/>
              <a:gd name="connsiteY120" fmla="*/ 2359758 h 4500285"/>
              <a:gd name="connsiteX121" fmla="*/ 8115300 w 8510155"/>
              <a:gd name="connsiteY121" fmla="*/ 2390930 h 4500285"/>
              <a:gd name="connsiteX122" fmla="*/ 8084127 w 8510155"/>
              <a:gd name="connsiteY122" fmla="*/ 2422103 h 4500285"/>
              <a:gd name="connsiteX123" fmla="*/ 8167255 w 8510155"/>
              <a:gd name="connsiteY123" fmla="*/ 2526012 h 4500285"/>
              <a:gd name="connsiteX124" fmla="*/ 8198427 w 8510155"/>
              <a:gd name="connsiteY124" fmla="*/ 2557185 h 4500285"/>
              <a:gd name="connsiteX125" fmla="*/ 8271164 w 8510155"/>
              <a:gd name="connsiteY125" fmla="*/ 2609140 h 4500285"/>
              <a:gd name="connsiteX126" fmla="*/ 8312727 w 8510155"/>
              <a:gd name="connsiteY126" fmla="*/ 2629921 h 4500285"/>
              <a:gd name="connsiteX127" fmla="*/ 8343900 w 8510155"/>
              <a:gd name="connsiteY127" fmla="*/ 2661094 h 4500285"/>
              <a:gd name="connsiteX128" fmla="*/ 8375073 w 8510155"/>
              <a:gd name="connsiteY128" fmla="*/ 2681876 h 4500285"/>
              <a:gd name="connsiteX129" fmla="*/ 8427027 w 8510155"/>
              <a:gd name="connsiteY129" fmla="*/ 2733830 h 4500285"/>
              <a:gd name="connsiteX130" fmla="*/ 8416636 w 8510155"/>
              <a:gd name="connsiteY130" fmla="*/ 2765003 h 4500285"/>
              <a:gd name="connsiteX131" fmla="*/ 8375073 w 8510155"/>
              <a:gd name="connsiteY131" fmla="*/ 2775394 h 4500285"/>
              <a:gd name="connsiteX132" fmla="*/ 8271164 w 8510155"/>
              <a:gd name="connsiteY132" fmla="*/ 2785785 h 4500285"/>
              <a:gd name="connsiteX133" fmla="*/ 8229600 w 8510155"/>
              <a:gd name="connsiteY133" fmla="*/ 2796176 h 4500285"/>
              <a:gd name="connsiteX134" fmla="*/ 8167255 w 8510155"/>
              <a:gd name="connsiteY134" fmla="*/ 2806567 h 4500285"/>
              <a:gd name="connsiteX135" fmla="*/ 8073736 w 8510155"/>
              <a:gd name="connsiteY135" fmla="*/ 2837740 h 4500285"/>
              <a:gd name="connsiteX136" fmla="*/ 8042564 w 8510155"/>
              <a:gd name="connsiteY136" fmla="*/ 2848130 h 4500285"/>
              <a:gd name="connsiteX137" fmla="*/ 7990609 w 8510155"/>
              <a:gd name="connsiteY137" fmla="*/ 2858521 h 4500285"/>
              <a:gd name="connsiteX138" fmla="*/ 7938655 w 8510155"/>
              <a:gd name="connsiteY138" fmla="*/ 2879303 h 4500285"/>
              <a:gd name="connsiteX139" fmla="*/ 7907482 w 8510155"/>
              <a:gd name="connsiteY139" fmla="*/ 2889694 h 4500285"/>
              <a:gd name="connsiteX140" fmla="*/ 7845136 w 8510155"/>
              <a:gd name="connsiteY140" fmla="*/ 2920867 h 4500285"/>
              <a:gd name="connsiteX141" fmla="*/ 7751618 w 8510155"/>
              <a:gd name="connsiteY141" fmla="*/ 2972821 h 4500285"/>
              <a:gd name="connsiteX142" fmla="*/ 7772400 w 8510155"/>
              <a:gd name="connsiteY142" fmla="*/ 3222203 h 4500285"/>
              <a:gd name="connsiteX143" fmla="*/ 7793182 w 8510155"/>
              <a:gd name="connsiteY143" fmla="*/ 3388458 h 4500285"/>
              <a:gd name="connsiteX144" fmla="*/ 7813964 w 8510155"/>
              <a:gd name="connsiteY144" fmla="*/ 3471585 h 4500285"/>
              <a:gd name="connsiteX145" fmla="*/ 7824355 w 8510155"/>
              <a:gd name="connsiteY145" fmla="*/ 3513149 h 4500285"/>
              <a:gd name="connsiteX146" fmla="*/ 7834746 w 8510155"/>
              <a:gd name="connsiteY146" fmla="*/ 3544321 h 4500285"/>
              <a:gd name="connsiteX147" fmla="*/ 7855527 w 8510155"/>
              <a:gd name="connsiteY147" fmla="*/ 3627449 h 4500285"/>
              <a:gd name="connsiteX148" fmla="*/ 7865918 w 8510155"/>
              <a:gd name="connsiteY148" fmla="*/ 3658621 h 4500285"/>
              <a:gd name="connsiteX149" fmla="*/ 7886700 w 8510155"/>
              <a:gd name="connsiteY149" fmla="*/ 3741749 h 4500285"/>
              <a:gd name="connsiteX150" fmla="*/ 7917873 w 8510155"/>
              <a:gd name="connsiteY150" fmla="*/ 3845658 h 4500285"/>
              <a:gd name="connsiteX151" fmla="*/ 7886700 w 8510155"/>
              <a:gd name="connsiteY151" fmla="*/ 3856049 h 4500285"/>
              <a:gd name="connsiteX152" fmla="*/ 7845136 w 8510155"/>
              <a:gd name="connsiteY152" fmla="*/ 3845658 h 4500285"/>
              <a:gd name="connsiteX153" fmla="*/ 7762009 w 8510155"/>
              <a:gd name="connsiteY153" fmla="*/ 3814485 h 4500285"/>
              <a:gd name="connsiteX154" fmla="*/ 7637318 w 8510155"/>
              <a:gd name="connsiteY154" fmla="*/ 3762530 h 4500285"/>
              <a:gd name="connsiteX155" fmla="*/ 7606146 w 8510155"/>
              <a:gd name="connsiteY155" fmla="*/ 3741749 h 4500285"/>
              <a:gd name="connsiteX156" fmla="*/ 7325591 w 8510155"/>
              <a:gd name="connsiteY156" fmla="*/ 3648230 h 4500285"/>
              <a:gd name="connsiteX157" fmla="*/ 7221682 w 8510155"/>
              <a:gd name="connsiteY157" fmla="*/ 3606667 h 4500285"/>
              <a:gd name="connsiteX158" fmla="*/ 7013864 w 8510155"/>
              <a:gd name="connsiteY158" fmla="*/ 3575494 h 4500285"/>
              <a:gd name="connsiteX159" fmla="*/ 6930736 w 8510155"/>
              <a:gd name="connsiteY159" fmla="*/ 3585885 h 4500285"/>
              <a:gd name="connsiteX160" fmla="*/ 6941127 w 8510155"/>
              <a:gd name="connsiteY160" fmla="*/ 3814485 h 4500285"/>
              <a:gd name="connsiteX161" fmla="*/ 6951518 w 8510155"/>
              <a:gd name="connsiteY161" fmla="*/ 3908003 h 4500285"/>
              <a:gd name="connsiteX162" fmla="*/ 6961909 w 8510155"/>
              <a:gd name="connsiteY162" fmla="*/ 4011912 h 4500285"/>
              <a:gd name="connsiteX163" fmla="*/ 6951518 w 8510155"/>
              <a:gd name="connsiteY163" fmla="*/ 4334030 h 4500285"/>
              <a:gd name="connsiteX164" fmla="*/ 6899564 w 8510155"/>
              <a:gd name="connsiteY164" fmla="*/ 4323640 h 4500285"/>
              <a:gd name="connsiteX165" fmla="*/ 6806046 w 8510155"/>
              <a:gd name="connsiteY165" fmla="*/ 4282076 h 4500285"/>
              <a:gd name="connsiteX166" fmla="*/ 6764482 w 8510155"/>
              <a:gd name="connsiteY166" fmla="*/ 4271685 h 4500285"/>
              <a:gd name="connsiteX167" fmla="*/ 6639791 w 8510155"/>
              <a:gd name="connsiteY167" fmla="*/ 4219730 h 4500285"/>
              <a:gd name="connsiteX168" fmla="*/ 6577446 w 8510155"/>
              <a:gd name="connsiteY168" fmla="*/ 4188558 h 4500285"/>
              <a:gd name="connsiteX169" fmla="*/ 6400800 w 8510155"/>
              <a:gd name="connsiteY169" fmla="*/ 4126212 h 4500285"/>
              <a:gd name="connsiteX170" fmla="*/ 6161809 w 8510155"/>
              <a:gd name="connsiteY170" fmla="*/ 4053476 h 4500285"/>
              <a:gd name="connsiteX171" fmla="*/ 6016336 w 8510155"/>
              <a:gd name="connsiteY171" fmla="*/ 4001521 h 4500285"/>
              <a:gd name="connsiteX172" fmla="*/ 5818909 w 8510155"/>
              <a:gd name="connsiteY172" fmla="*/ 3939176 h 4500285"/>
              <a:gd name="connsiteX173" fmla="*/ 5746173 w 8510155"/>
              <a:gd name="connsiteY173" fmla="*/ 3897612 h 4500285"/>
              <a:gd name="connsiteX174" fmla="*/ 5704609 w 8510155"/>
              <a:gd name="connsiteY174" fmla="*/ 3876830 h 4500285"/>
              <a:gd name="connsiteX175" fmla="*/ 5663046 w 8510155"/>
              <a:gd name="connsiteY175" fmla="*/ 3887221 h 4500285"/>
              <a:gd name="connsiteX176" fmla="*/ 5642264 w 8510155"/>
              <a:gd name="connsiteY176" fmla="*/ 3918394 h 4500285"/>
              <a:gd name="connsiteX177" fmla="*/ 5590309 w 8510155"/>
              <a:gd name="connsiteY177" fmla="*/ 3980740 h 4500285"/>
              <a:gd name="connsiteX178" fmla="*/ 5444836 w 8510155"/>
              <a:gd name="connsiteY178" fmla="*/ 4105430 h 4500285"/>
              <a:gd name="connsiteX179" fmla="*/ 5174673 w 8510155"/>
              <a:gd name="connsiteY179" fmla="*/ 4219730 h 4500285"/>
              <a:gd name="connsiteX180" fmla="*/ 5008418 w 8510155"/>
              <a:gd name="connsiteY180" fmla="*/ 4292467 h 4500285"/>
              <a:gd name="connsiteX181" fmla="*/ 4946073 w 8510155"/>
              <a:gd name="connsiteY181" fmla="*/ 4334030 h 4500285"/>
              <a:gd name="connsiteX182" fmla="*/ 4831773 w 8510155"/>
              <a:gd name="connsiteY182" fmla="*/ 4365203 h 4500285"/>
              <a:gd name="connsiteX183" fmla="*/ 4738255 w 8510155"/>
              <a:gd name="connsiteY183" fmla="*/ 4417158 h 4500285"/>
              <a:gd name="connsiteX184" fmla="*/ 4644736 w 8510155"/>
              <a:gd name="connsiteY184" fmla="*/ 4500285 h 4500285"/>
              <a:gd name="connsiteX185" fmla="*/ 4572000 w 8510155"/>
              <a:gd name="connsiteY185" fmla="*/ 4334030 h 4500285"/>
              <a:gd name="connsiteX186" fmla="*/ 4509655 w 8510155"/>
              <a:gd name="connsiteY186" fmla="*/ 4209340 h 4500285"/>
              <a:gd name="connsiteX187" fmla="*/ 4499264 w 8510155"/>
              <a:gd name="connsiteY187" fmla="*/ 4178167 h 4500285"/>
              <a:gd name="connsiteX188" fmla="*/ 4447309 w 8510155"/>
              <a:gd name="connsiteY188" fmla="*/ 4115821 h 4500285"/>
              <a:gd name="connsiteX189" fmla="*/ 4416136 w 8510155"/>
              <a:gd name="connsiteY189" fmla="*/ 4095040 h 4500285"/>
              <a:gd name="connsiteX190" fmla="*/ 3927764 w 8510155"/>
              <a:gd name="connsiteY190" fmla="*/ 4084649 h 4500285"/>
              <a:gd name="connsiteX191" fmla="*/ 3522518 w 8510155"/>
              <a:gd name="connsiteY191" fmla="*/ 4095040 h 4500285"/>
              <a:gd name="connsiteX192" fmla="*/ 3449782 w 8510155"/>
              <a:gd name="connsiteY192" fmla="*/ 4105430 h 4500285"/>
              <a:gd name="connsiteX193" fmla="*/ 3397827 w 8510155"/>
              <a:gd name="connsiteY193" fmla="*/ 4126212 h 4500285"/>
              <a:gd name="connsiteX194" fmla="*/ 3325091 w 8510155"/>
              <a:gd name="connsiteY194" fmla="*/ 4167776 h 4500285"/>
              <a:gd name="connsiteX195" fmla="*/ 3293918 w 8510155"/>
              <a:gd name="connsiteY195" fmla="*/ 4198949 h 4500285"/>
              <a:gd name="connsiteX196" fmla="*/ 3231573 w 8510155"/>
              <a:gd name="connsiteY196" fmla="*/ 4250903 h 4500285"/>
              <a:gd name="connsiteX197" fmla="*/ 3096491 w 8510155"/>
              <a:gd name="connsiteY197" fmla="*/ 4230121 h 4500285"/>
              <a:gd name="connsiteX198" fmla="*/ 2971800 w 8510155"/>
              <a:gd name="connsiteY198" fmla="*/ 4188558 h 4500285"/>
              <a:gd name="connsiteX199" fmla="*/ 2753591 w 8510155"/>
              <a:gd name="connsiteY199" fmla="*/ 4105430 h 4500285"/>
              <a:gd name="connsiteX200" fmla="*/ 2597727 w 8510155"/>
              <a:gd name="connsiteY200" fmla="*/ 4043085 h 4500285"/>
              <a:gd name="connsiteX201" fmla="*/ 2556164 w 8510155"/>
              <a:gd name="connsiteY201" fmla="*/ 4032694 h 4500285"/>
              <a:gd name="connsiteX202" fmla="*/ 2452255 w 8510155"/>
              <a:gd name="connsiteY202" fmla="*/ 4001521 h 4500285"/>
              <a:gd name="connsiteX203" fmla="*/ 2296391 w 8510155"/>
              <a:gd name="connsiteY203" fmla="*/ 3970349 h 4500285"/>
              <a:gd name="connsiteX204" fmla="*/ 2234046 w 8510155"/>
              <a:gd name="connsiteY204" fmla="*/ 3991130 h 4500285"/>
              <a:gd name="connsiteX205" fmla="*/ 2098964 w 8510155"/>
              <a:gd name="connsiteY205" fmla="*/ 4105430 h 4500285"/>
              <a:gd name="connsiteX206" fmla="*/ 1943100 w 8510155"/>
              <a:gd name="connsiteY206" fmla="*/ 4261294 h 4500285"/>
              <a:gd name="connsiteX207" fmla="*/ 1901536 w 8510155"/>
              <a:gd name="connsiteY207" fmla="*/ 4282076 h 4500285"/>
              <a:gd name="connsiteX208" fmla="*/ 1839191 w 8510155"/>
              <a:gd name="connsiteY208" fmla="*/ 4323640 h 4500285"/>
              <a:gd name="connsiteX209" fmla="*/ 1724891 w 8510155"/>
              <a:gd name="connsiteY209" fmla="*/ 4375594 h 4500285"/>
              <a:gd name="connsiteX210" fmla="*/ 1662546 w 8510155"/>
              <a:gd name="connsiteY210" fmla="*/ 4417158 h 4500285"/>
              <a:gd name="connsiteX211" fmla="*/ 1600200 w 8510155"/>
              <a:gd name="connsiteY211" fmla="*/ 4448330 h 4500285"/>
              <a:gd name="connsiteX212" fmla="*/ 1579418 w 8510155"/>
              <a:gd name="connsiteY212" fmla="*/ 4282076 h 4500285"/>
              <a:gd name="connsiteX213" fmla="*/ 1558636 w 8510155"/>
              <a:gd name="connsiteY213" fmla="*/ 4167776 h 4500285"/>
              <a:gd name="connsiteX214" fmla="*/ 1548246 w 8510155"/>
              <a:gd name="connsiteY214" fmla="*/ 4095040 h 4500285"/>
              <a:gd name="connsiteX215" fmla="*/ 1537855 w 8510155"/>
              <a:gd name="connsiteY215" fmla="*/ 4053476 h 4500285"/>
              <a:gd name="connsiteX216" fmla="*/ 1506682 w 8510155"/>
              <a:gd name="connsiteY216" fmla="*/ 4063867 h 4500285"/>
              <a:gd name="connsiteX217" fmla="*/ 1413164 w 8510155"/>
              <a:gd name="connsiteY217" fmla="*/ 4084649 h 4500285"/>
              <a:gd name="connsiteX218" fmla="*/ 1319646 w 8510155"/>
              <a:gd name="connsiteY218" fmla="*/ 4095040 h 4500285"/>
              <a:gd name="connsiteX219" fmla="*/ 1184564 w 8510155"/>
              <a:gd name="connsiteY219" fmla="*/ 4084649 h 4500285"/>
              <a:gd name="connsiteX220" fmla="*/ 1059873 w 8510155"/>
              <a:gd name="connsiteY220" fmla="*/ 4063867 h 4500285"/>
              <a:gd name="connsiteX221" fmla="*/ 904009 w 8510155"/>
              <a:gd name="connsiteY221" fmla="*/ 4043085 h 4500285"/>
              <a:gd name="connsiteX222" fmla="*/ 872836 w 8510155"/>
              <a:gd name="connsiteY222" fmla="*/ 4032694 h 4500285"/>
              <a:gd name="connsiteX223" fmla="*/ 768927 w 8510155"/>
              <a:gd name="connsiteY223" fmla="*/ 4011912 h 4500285"/>
              <a:gd name="connsiteX224" fmla="*/ 685800 w 8510155"/>
              <a:gd name="connsiteY224" fmla="*/ 3991130 h 4500285"/>
              <a:gd name="connsiteX225" fmla="*/ 644236 w 8510155"/>
              <a:gd name="connsiteY225" fmla="*/ 3980740 h 4500285"/>
              <a:gd name="connsiteX226" fmla="*/ 581891 w 8510155"/>
              <a:gd name="connsiteY226" fmla="*/ 3959958 h 4500285"/>
              <a:gd name="connsiteX227" fmla="*/ 353291 w 8510155"/>
              <a:gd name="connsiteY227" fmla="*/ 3949567 h 4500285"/>
              <a:gd name="connsiteX228" fmla="*/ 249382 w 8510155"/>
              <a:gd name="connsiteY228" fmla="*/ 3928785 h 4500285"/>
              <a:gd name="connsiteX229" fmla="*/ 197427 w 8510155"/>
              <a:gd name="connsiteY229" fmla="*/ 3918394 h 4500285"/>
              <a:gd name="connsiteX230" fmla="*/ 114300 w 8510155"/>
              <a:gd name="connsiteY230" fmla="*/ 3897612 h 4500285"/>
              <a:gd name="connsiteX231" fmla="*/ 31173 w 8510155"/>
              <a:gd name="connsiteY231" fmla="*/ 3876830 h 4500285"/>
              <a:gd name="connsiteX232" fmla="*/ 0 w 8510155"/>
              <a:gd name="connsiteY232" fmla="*/ 3866440 h 4500285"/>
              <a:gd name="connsiteX233" fmla="*/ 93518 w 8510155"/>
              <a:gd name="connsiteY233" fmla="*/ 3783312 h 4500285"/>
              <a:gd name="connsiteX234" fmla="*/ 155864 w 8510155"/>
              <a:gd name="connsiteY234" fmla="*/ 3731358 h 4500285"/>
              <a:gd name="connsiteX235" fmla="*/ 332509 w 8510155"/>
              <a:gd name="connsiteY235" fmla="*/ 3606667 h 4500285"/>
              <a:gd name="connsiteX236" fmla="*/ 415636 w 8510155"/>
              <a:gd name="connsiteY236" fmla="*/ 3513149 h 4500285"/>
              <a:gd name="connsiteX237" fmla="*/ 457200 w 8510155"/>
              <a:gd name="connsiteY237" fmla="*/ 3450803 h 4500285"/>
              <a:gd name="connsiteX238" fmla="*/ 446809 w 8510155"/>
              <a:gd name="connsiteY238" fmla="*/ 3409240 h 4500285"/>
              <a:gd name="connsiteX239" fmla="*/ 374073 w 8510155"/>
              <a:gd name="connsiteY239" fmla="*/ 3253376 h 4500285"/>
              <a:gd name="connsiteX240" fmla="*/ 280555 w 8510155"/>
              <a:gd name="connsiteY240" fmla="*/ 3118294 h 4500285"/>
              <a:gd name="connsiteX241" fmla="*/ 259773 w 8510155"/>
              <a:gd name="connsiteY241" fmla="*/ 3087121 h 4500285"/>
              <a:gd name="connsiteX242" fmla="*/ 197427 w 8510155"/>
              <a:gd name="connsiteY242" fmla="*/ 3003994 h 4500285"/>
              <a:gd name="connsiteX243" fmla="*/ 176646 w 8510155"/>
              <a:gd name="connsiteY243" fmla="*/ 2962430 h 4500285"/>
              <a:gd name="connsiteX244" fmla="*/ 114300 w 8510155"/>
              <a:gd name="connsiteY244" fmla="*/ 2889694 h 4500285"/>
              <a:gd name="connsiteX245" fmla="*/ 41564 w 8510155"/>
              <a:gd name="connsiteY245" fmla="*/ 2765003 h 4500285"/>
              <a:gd name="connsiteX246" fmla="*/ 0 w 8510155"/>
              <a:gd name="connsiteY246" fmla="*/ 2681876 h 4500285"/>
              <a:gd name="connsiteX247" fmla="*/ 10391 w 8510155"/>
              <a:gd name="connsiteY247" fmla="*/ 2629921 h 4500285"/>
              <a:gd name="connsiteX248" fmla="*/ 93518 w 8510155"/>
              <a:gd name="connsiteY248" fmla="*/ 2567576 h 4500285"/>
              <a:gd name="connsiteX249" fmla="*/ 238991 w 8510155"/>
              <a:gd name="connsiteY249" fmla="*/ 2505230 h 4500285"/>
              <a:gd name="connsiteX250" fmla="*/ 477982 w 8510155"/>
              <a:gd name="connsiteY250" fmla="*/ 2380540 h 4500285"/>
              <a:gd name="connsiteX251" fmla="*/ 498764 w 8510155"/>
              <a:gd name="connsiteY251" fmla="*/ 2307803 h 4500285"/>
              <a:gd name="connsiteX252" fmla="*/ 477982 w 8510155"/>
              <a:gd name="connsiteY252" fmla="*/ 2183112 h 4500285"/>
              <a:gd name="connsiteX253" fmla="*/ 457200 w 8510155"/>
              <a:gd name="connsiteY253" fmla="*/ 2141549 h 4500285"/>
              <a:gd name="connsiteX254" fmla="*/ 384464 w 8510155"/>
              <a:gd name="connsiteY254" fmla="*/ 1933730 h 4500285"/>
              <a:gd name="connsiteX255" fmla="*/ 332509 w 8510155"/>
              <a:gd name="connsiteY255" fmla="*/ 1757085 h 4500285"/>
              <a:gd name="connsiteX256" fmla="*/ 290946 w 8510155"/>
              <a:gd name="connsiteY256" fmla="*/ 1642785 h 4500285"/>
              <a:gd name="connsiteX257" fmla="*/ 280555 w 8510155"/>
              <a:gd name="connsiteY257" fmla="*/ 1611612 h 4500285"/>
              <a:gd name="connsiteX258" fmla="*/ 238991 w 8510155"/>
              <a:gd name="connsiteY258" fmla="*/ 1518094 h 4500285"/>
              <a:gd name="connsiteX259" fmla="*/ 228600 w 8510155"/>
              <a:gd name="connsiteY259" fmla="*/ 1486921 h 4500285"/>
              <a:gd name="connsiteX260" fmla="*/ 197427 w 8510155"/>
              <a:gd name="connsiteY260" fmla="*/ 1403794 h 4500285"/>
              <a:gd name="connsiteX261" fmla="*/ 145473 w 8510155"/>
              <a:gd name="connsiteY261" fmla="*/ 1279103 h 4500285"/>
              <a:gd name="connsiteX262" fmla="*/ 135082 w 8510155"/>
              <a:gd name="connsiteY262" fmla="*/ 1237540 h 4500285"/>
              <a:gd name="connsiteX263" fmla="*/ 114300 w 8510155"/>
              <a:gd name="connsiteY263" fmla="*/ 1175194 h 4500285"/>
              <a:gd name="connsiteX264" fmla="*/ 176646 w 8510155"/>
              <a:gd name="connsiteY264" fmla="*/ 1144021 h 4500285"/>
              <a:gd name="connsiteX265" fmla="*/ 249382 w 8510155"/>
              <a:gd name="connsiteY265" fmla="*/ 1133630 h 4500285"/>
              <a:gd name="connsiteX266" fmla="*/ 332509 w 8510155"/>
              <a:gd name="connsiteY266" fmla="*/ 1112849 h 4500285"/>
              <a:gd name="connsiteX267" fmla="*/ 415636 w 8510155"/>
              <a:gd name="connsiteY267" fmla="*/ 1102458 h 4500285"/>
              <a:gd name="connsiteX268" fmla="*/ 509155 w 8510155"/>
              <a:gd name="connsiteY268" fmla="*/ 1081676 h 4500285"/>
              <a:gd name="connsiteX269" fmla="*/ 581891 w 8510155"/>
              <a:gd name="connsiteY269" fmla="*/ 1060894 h 4500285"/>
              <a:gd name="connsiteX270" fmla="*/ 613064 w 8510155"/>
              <a:gd name="connsiteY270" fmla="*/ 1029721 h 4500285"/>
              <a:gd name="connsiteX271" fmla="*/ 654627 w 8510155"/>
              <a:gd name="connsiteY271" fmla="*/ 894640 h 4500285"/>
              <a:gd name="connsiteX272" fmla="*/ 675409 w 8510155"/>
              <a:gd name="connsiteY272" fmla="*/ 666040 h 4500285"/>
              <a:gd name="connsiteX273" fmla="*/ 665018 w 8510155"/>
              <a:gd name="connsiteY273" fmla="*/ 427049 h 4500285"/>
              <a:gd name="connsiteX274" fmla="*/ 654627 w 8510155"/>
              <a:gd name="connsiteY274" fmla="*/ 333530 h 4500285"/>
              <a:gd name="connsiteX275" fmla="*/ 644236 w 8510155"/>
              <a:gd name="connsiteY275" fmla="*/ 250403 h 4500285"/>
              <a:gd name="connsiteX276" fmla="*/ 623455 w 8510155"/>
              <a:gd name="connsiteY276" fmla="*/ 136103 h 4500285"/>
              <a:gd name="connsiteX277" fmla="*/ 633846 w 8510155"/>
              <a:gd name="connsiteY277" fmla="*/ 52976 h 4500285"/>
              <a:gd name="connsiteX278" fmla="*/ 706582 w 8510155"/>
              <a:gd name="connsiteY278" fmla="*/ 125712 h 4500285"/>
              <a:gd name="connsiteX279" fmla="*/ 810491 w 8510155"/>
              <a:gd name="connsiteY279" fmla="*/ 219230 h 4500285"/>
              <a:gd name="connsiteX280" fmla="*/ 935182 w 8510155"/>
              <a:gd name="connsiteY280" fmla="*/ 323140 h 4500285"/>
              <a:gd name="connsiteX281" fmla="*/ 1039091 w 8510155"/>
              <a:gd name="connsiteY281" fmla="*/ 416658 h 4500285"/>
              <a:gd name="connsiteX282" fmla="*/ 1174173 w 8510155"/>
              <a:gd name="connsiteY282" fmla="*/ 499785 h 4500285"/>
              <a:gd name="connsiteX283" fmla="*/ 1205346 w 8510155"/>
              <a:gd name="connsiteY283" fmla="*/ 489394 h 4500285"/>
              <a:gd name="connsiteX284" fmla="*/ 1278082 w 8510155"/>
              <a:gd name="connsiteY284" fmla="*/ 364703 h 4500285"/>
              <a:gd name="connsiteX285" fmla="*/ 1392382 w 8510155"/>
              <a:gd name="connsiteY285" fmla="*/ 229621 h 4500285"/>
              <a:gd name="connsiteX286" fmla="*/ 1475509 w 8510155"/>
              <a:gd name="connsiteY286" fmla="*/ 136103 h 4500285"/>
              <a:gd name="connsiteX287" fmla="*/ 1527464 w 8510155"/>
              <a:gd name="connsiteY287" fmla="*/ 94540 h 4500285"/>
              <a:gd name="connsiteX288" fmla="*/ 1558636 w 8510155"/>
              <a:gd name="connsiteY288" fmla="*/ 63367 h 4500285"/>
              <a:gd name="connsiteX289" fmla="*/ 1589809 w 8510155"/>
              <a:gd name="connsiteY289" fmla="*/ 42585 h 4500285"/>
              <a:gd name="connsiteX290" fmla="*/ 1652155 w 8510155"/>
              <a:gd name="connsiteY290" fmla="*/ 1021 h 4500285"/>
              <a:gd name="connsiteX291" fmla="*/ 1693718 w 8510155"/>
              <a:gd name="connsiteY291" fmla="*/ 84149 h 4500285"/>
              <a:gd name="connsiteX292" fmla="*/ 1724891 w 8510155"/>
              <a:gd name="connsiteY292" fmla="*/ 136103 h 4500285"/>
              <a:gd name="connsiteX293" fmla="*/ 1735282 w 8510155"/>
              <a:gd name="connsiteY293" fmla="*/ 167276 h 4500285"/>
              <a:gd name="connsiteX294" fmla="*/ 1766455 w 8510155"/>
              <a:gd name="connsiteY294" fmla="*/ 219230 h 4500285"/>
              <a:gd name="connsiteX295" fmla="*/ 1787236 w 8510155"/>
              <a:gd name="connsiteY295" fmla="*/ 271185 h 4500285"/>
              <a:gd name="connsiteX296" fmla="*/ 1808018 w 8510155"/>
              <a:gd name="connsiteY296" fmla="*/ 302358 h 4500285"/>
              <a:gd name="connsiteX297" fmla="*/ 1818409 w 8510155"/>
              <a:gd name="connsiteY297" fmla="*/ 333530 h 4500285"/>
              <a:gd name="connsiteX298" fmla="*/ 1839191 w 8510155"/>
              <a:gd name="connsiteY298" fmla="*/ 375094 h 4500285"/>
              <a:gd name="connsiteX299" fmla="*/ 1849582 w 8510155"/>
              <a:gd name="connsiteY299" fmla="*/ 406267 h 4500285"/>
              <a:gd name="connsiteX300" fmla="*/ 1870364 w 8510155"/>
              <a:gd name="connsiteY300" fmla="*/ 437440 h 4500285"/>
              <a:gd name="connsiteX301" fmla="*/ 1901536 w 8510155"/>
              <a:gd name="connsiteY301" fmla="*/ 499785 h 4500285"/>
              <a:gd name="connsiteX302" fmla="*/ 1932709 w 8510155"/>
              <a:gd name="connsiteY302" fmla="*/ 530958 h 4500285"/>
              <a:gd name="connsiteX303" fmla="*/ 1963882 w 8510155"/>
              <a:gd name="connsiteY303" fmla="*/ 530958 h 450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8510155" h="4500285">
                <a:moveTo>
                  <a:pt x="1963882" y="530958"/>
                </a:moveTo>
                <a:cubicBezTo>
                  <a:pt x="1977736" y="525763"/>
                  <a:pt x="1998797" y="510628"/>
                  <a:pt x="2015836" y="499785"/>
                </a:cubicBezTo>
                <a:cubicBezTo>
                  <a:pt x="2036908" y="486375"/>
                  <a:pt x="2057400" y="472076"/>
                  <a:pt x="2078182" y="458221"/>
                </a:cubicBezTo>
                <a:cubicBezTo>
                  <a:pt x="2088573" y="451294"/>
                  <a:pt x="2098765" y="444059"/>
                  <a:pt x="2109355" y="437440"/>
                </a:cubicBezTo>
                <a:cubicBezTo>
                  <a:pt x="2126481" y="426736"/>
                  <a:pt x="2144505" y="417470"/>
                  <a:pt x="2161309" y="406267"/>
                </a:cubicBezTo>
                <a:cubicBezTo>
                  <a:pt x="2182091" y="392412"/>
                  <a:pt x="2201315" y="375873"/>
                  <a:pt x="2223655" y="364703"/>
                </a:cubicBezTo>
                <a:cubicBezTo>
                  <a:pt x="2323308" y="314875"/>
                  <a:pt x="2199747" y="377985"/>
                  <a:pt x="2317173" y="312749"/>
                </a:cubicBezTo>
                <a:cubicBezTo>
                  <a:pt x="2330713" y="305227"/>
                  <a:pt x="2345287" y="299652"/>
                  <a:pt x="2358736" y="291967"/>
                </a:cubicBezTo>
                <a:cubicBezTo>
                  <a:pt x="2369579" y="285771"/>
                  <a:pt x="2378739" y="276770"/>
                  <a:pt x="2389909" y="271185"/>
                </a:cubicBezTo>
                <a:cubicBezTo>
                  <a:pt x="2460619" y="235830"/>
                  <a:pt x="2376153" y="294070"/>
                  <a:pt x="2462646" y="240012"/>
                </a:cubicBezTo>
                <a:cubicBezTo>
                  <a:pt x="2477332" y="230834"/>
                  <a:pt x="2489173" y="217432"/>
                  <a:pt x="2504209" y="208840"/>
                </a:cubicBezTo>
                <a:cubicBezTo>
                  <a:pt x="2513719" y="203406"/>
                  <a:pt x="2525807" y="203768"/>
                  <a:pt x="2535382" y="198449"/>
                </a:cubicBezTo>
                <a:cubicBezTo>
                  <a:pt x="2557215" y="186319"/>
                  <a:pt x="2574537" y="166161"/>
                  <a:pt x="2597727" y="156885"/>
                </a:cubicBezTo>
                <a:cubicBezTo>
                  <a:pt x="2632363" y="143030"/>
                  <a:pt x="2668269" y="132003"/>
                  <a:pt x="2701636" y="115321"/>
                </a:cubicBezTo>
                <a:cubicBezTo>
                  <a:pt x="2715491" y="108394"/>
                  <a:pt x="2729045" y="100831"/>
                  <a:pt x="2743200" y="94540"/>
                </a:cubicBezTo>
                <a:cubicBezTo>
                  <a:pt x="2760245" y="86965"/>
                  <a:pt x="2778110" y="81334"/>
                  <a:pt x="2795155" y="73758"/>
                </a:cubicBezTo>
                <a:cubicBezTo>
                  <a:pt x="2809310" y="67467"/>
                  <a:pt x="2822336" y="58729"/>
                  <a:pt x="2836718" y="52976"/>
                </a:cubicBezTo>
                <a:cubicBezTo>
                  <a:pt x="2857057" y="44840"/>
                  <a:pt x="2878282" y="39121"/>
                  <a:pt x="2899064" y="32194"/>
                </a:cubicBezTo>
                <a:cubicBezTo>
                  <a:pt x="2909455" y="28730"/>
                  <a:pt x="2921123" y="27878"/>
                  <a:pt x="2930236" y="21803"/>
                </a:cubicBezTo>
                <a:lnTo>
                  <a:pt x="2961409" y="1021"/>
                </a:lnTo>
                <a:cubicBezTo>
                  <a:pt x="2971800" y="4485"/>
                  <a:pt x="2984837" y="3667"/>
                  <a:pt x="2992582" y="11412"/>
                </a:cubicBezTo>
                <a:cubicBezTo>
                  <a:pt x="3003535" y="22365"/>
                  <a:pt x="3005679" y="39527"/>
                  <a:pt x="3013364" y="52976"/>
                </a:cubicBezTo>
                <a:cubicBezTo>
                  <a:pt x="3019560" y="63819"/>
                  <a:pt x="3026151" y="74555"/>
                  <a:pt x="3034146" y="84149"/>
                </a:cubicBezTo>
                <a:cubicBezTo>
                  <a:pt x="3043553" y="95438"/>
                  <a:pt x="3055911" y="104032"/>
                  <a:pt x="3065318" y="115321"/>
                </a:cubicBezTo>
                <a:cubicBezTo>
                  <a:pt x="3073313" y="124915"/>
                  <a:pt x="3078755" y="136394"/>
                  <a:pt x="3086100" y="146494"/>
                </a:cubicBezTo>
                <a:cubicBezTo>
                  <a:pt x="3106472" y="174506"/>
                  <a:pt x="3127328" y="202167"/>
                  <a:pt x="3148446" y="229621"/>
                </a:cubicBezTo>
                <a:cubicBezTo>
                  <a:pt x="3161968" y="247200"/>
                  <a:pt x="3171556" y="269274"/>
                  <a:pt x="3190009" y="281576"/>
                </a:cubicBezTo>
                <a:cubicBezTo>
                  <a:pt x="3200400" y="288503"/>
                  <a:pt x="3212351" y="293527"/>
                  <a:pt x="3221182" y="302358"/>
                </a:cubicBezTo>
                <a:cubicBezTo>
                  <a:pt x="3233428" y="314604"/>
                  <a:pt x="3240109" y="331675"/>
                  <a:pt x="3252355" y="343921"/>
                </a:cubicBezTo>
                <a:cubicBezTo>
                  <a:pt x="3261185" y="352751"/>
                  <a:pt x="3273933" y="356708"/>
                  <a:pt x="3283527" y="364703"/>
                </a:cubicBezTo>
                <a:cubicBezTo>
                  <a:pt x="3294816" y="374111"/>
                  <a:pt x="3303100" y="386854"/>
                  <a:pt x="3314700" y="395876"/>
                </a:cubicBezTo>
                <a:cubicBezTo>
                  <a:pt x="3334416" y="411210"/>
                  <a:pt x="3356264" y="423585"/>
                  <a:pt x="3377046" y="437440"/>
                </a:cubicBezTo>
                <a:lnTo>
                  <a:pt x="3408218" y="458221"/>
                </a:lnTo>
                <a:cubicBezTo>
                  <a:pt x="3418609" y="465148"/>
                  <a:pt x="3427543" y="475054"/>
                  <a:pt x="3439391" y="479003"/>
                </a:cubicBezTo>
                <a:lnTo>
                  <a:pt x="3470564" y="489394"/>
                </a:lnTo>
                <a:cubicBezTo>
                  <a:pt x="3520847" y="486748"/>
                  <a:pt x="3656756" y="487007"/>
                  <a:pt x="3730336" y="468612"/>
                </a:cubicBezTo>
                <a:cubicBezTo>
                  <a:pt x="3871759" y="433256"/>
                  <a:pt x="3736129" y="466038"/>
                  <a:pt x="3823855" y="427049"/>
                </a:cubicBezTo>
                <a:cubicBezTo>
                  <a:pt x="3843873" y="418152"/>
                  <a:pt x="3866607" y="416064"/>
                  <a:pt x="3886200" y="406267"/>
                </a:cubicBezTo>
                <a:cubicBezTo>
                  <a:pt x="4026688" y="336023"/>
                  <a:pt x="3965324" y="353034"/>
                  <a:pt x="4062846" y="333530"/>
                </a:cubicBezTo>
                <a:cubicBezTo>
                  <a:pt x="4241899" y="221622"/>
                  <a:pt x="4063118" y="324319"/>
                  <a:pt x="4208318" y="260794"/>
                </a:cubicBezTo>
                <a:cubicBezTo>
                  <a:pt x="4243796" y="245273"/>
                  <a:pt x="4276272" y="223222"/>
                  <a:pt x="4312227" y="208840"/>
                </a:cubicBezTo>
                <a:cubicBezTo>
                  <a:pt x="4346863" y="194985"/>
                  <a:pt x="4379945" y="176324"/>
                  <a:pt x="4416136" y="167276"/>
                </a:cubicBezTo>
                <a:cubicBezTo>
                  <a:pt x="4429991" y="163812"/>
                  <a:pt x="4444152" y="161401"/>
                  <a:pt x="4457700" y="156885"/>
                </a:cubicBezTo>
                <a:cubicBezTo>
                  <a:pt x="4475395" y="150987"/>
                  <a:pt x="4492610" y="143679"/>
                  <a:pt x="4509655" y="136103"/>
                </a:cubicBezTo>
                <a:cubicBezTo>
                  <a:pt x="4523810" y="129812"/>
                  <a:pt x="4536382" y="119772"/>
                  <a:pt x="4551218" y="115321"/>
                </a:cubicBezTo>
                <a:cubicBezTo>
                  <a:pt x="4571398" y="109267"/>
                  <a:pt x="4592782" y="108394"/>
                  <a:pt x="4613564" y="104930"/>
                </a:cubicBezTo>
                <a:cubicBezTo>
                  <a:pt x="4707294" y="58066"/>
                  <a:pt x="4591014" y="112448"/>
                  <a:pt x="4738255" y="63367"/>
                </a:cubicBezTo>
                <a:cubicBezTo>
                  <a:pt x="4759037" y="56440"/>
                  <a:pt x="4779348" y="47898"/>
                  <a:pt x="4800600" y="42585"/>
                </a:cubicBezTo>
                <a:lnTo>
                  <a:pt x="4883727" y="21803"/>
                </a:lnTo>
                <a:cubicBezTo>
                  <a:pt x="4908406" y="5350"/>
                  <a:pt x="4916741" y="-12054"/>
                  <a:pt x="4946073" y="11412"/>
                </a:cubicBezTo>
                <a:cubicBezTo>
                  <a:pt x="4959399" y="22073"/>
                  <a:pt x="4981175" y="72843"/>
                  <a:pt x="4987636" y="84149"/>
                </a:cubicBezTo>
                <a:cubicBezTo>
                  <a:pt x="4993832" y="94992"/>
                  <a:pt x="5002222" y="104478"/>
                  <a:pt x="5008418" y="115321"/>
                </a:cubicBezTo>
                <a:cubicBezTo>
                  <a:pt x="5016103" y="128770"/>
                  <a:pt x="5020990" y="143750"/>
                  <a:pt x="5029200" y="156885"/>
                </a:cubicBezTo>
                <a:cubicBezTo>
                  <a:pt x="5038379" y="171571"/>
                  <a:pt x="5050307" y="184357"/>
                  <a:pt x="5060373" y="198449"/>
                </a:cubicBezTo>
                <a:cubicBezTo>
                  <a:pt x="5067632" y="208611"/>
                  <a:pt x="5073896" y="219459"/>
                  <a:pt x="5081155" y="229621"/>
                </a:cubicBezTo>
                <a:cubicBezTo>
                  <a:pt x="5091221" y="243713"/>
                  <a:pt x="5102261" y="257093"/>
                  <a:pt x="5112327" y="271185"/>
                </a:cubicBezTo>
                <a:cubicBezTo>
                  <a:pt x="5119586" y="281347"/>
                  <a:pt x="5124708" y="293117"/>
                  <a:pt x="5133109" y="302358"/>
                </a:cubicBezTo>
                <a:cubicBezTo>
                  <a:pt x="5261985" y="444122"/>
                  <a:pt x="5170080" y="341471"/>
                  <a:pt x="5257800" y="416658"/>
                </a:cubicBezTo>
                <a:cubicBezTo>
                  <a:pt x="5268957" y="426221"/>
                  <a:pt x="5277374" y="438808"/>
                  <a:pt x="5288973" y="447830"/>
                </a:cubicBezTo>
                <a:cubicBezTo>
                  <a:pt x="5308688" y="463164"/>
                  <a:pt x="5330536" y="475539"/>
                  <a:pt x="5351318" y="489394"/>
                </a:cubicBezTo>
                <a:lnTo>
                  <a:pt x="5382491" y="510176"/>
                </a:lnTo>
                <a:cubicBezTo>
                  <a:pt x="5403273" y="506712"/>
                  <a:pt x="5424235" y="504199"/>
                  <a:pt x="5444836" y="499785"/>
                </a:cubicBezTo>
                <a:cubicBezTo>
                  <a:pt x="5517905" y="484127"/>
                  <a:pt x="5524881" y="480030"/>
                  <a:pt x="5590309" y="458221"/>
                </a:cubicBezTo>
                <a:cubicBezTo>
                  <a:pt x="5600700" y="454757"/>
                  <a:pt x="5612090" y="453465"/>
                  <a:pt x="5621482" y="447830"/>
                </a:cubicBezTo>
                <a:cubicBezTo>
                  <a:pt x="5638800" y="437439"/>
                  <a:pt x="5655372" y="425690"/>
                  <a:pt x="5673436" y="416658"/>
                </a:cubicBezTo>
                <a:cubicBezTo>
                  <a:pt x="5683233" y="411760"/>
                  <a:pt x="5694638" y="410799"/>
                  <a:pt x="5704609" y="406267"/>
                </a:cubicBezTo>
                <a:cubicBezTo>
                  <a:pt x="5732812" y="393447"/>
                  <a:pt x="5758346" y="374500"/>
                  <a:pt x="5787736" y="364703"/>
                </a:cubicBezTo>
                <a:cubicBezTo>
                  <a:pt x="5798127" y="361239"/>
                  <a:pt x="5809334" y="359631"/>
                  <a:pt x="5818909" y="354312"/>
                </a:cubicBezTo>
                <a:cubicBezTo>
                  <a:pt x="5840743" y="342182"/>
                  <a:pt x="5858915" y="323919"/>
                  <a:pt x="5881255" y="312749"/>
                </a:cubicBezTo>
                <a:cubicBezTo>
                  <a:pt x="5902037" y="302358"/>
                  <a:pt x="5922448" y="291191"/>
                  <a:pt x="5943600" y="281576"/>
                </a:cubicBezTo>
                <a:cubicBezTo>
                  <a:pt x="5960581" y="273858"/>
                  <a:pt x="5979180" y="269726"/>
                  <a:pt x="5995555" y="260794"/>
                </a:cubicBezTo>
                <a:cubicBezTo>
                  <a:pt x="6085854" y="211539"/>
                  <a:pt x="6026216" y="229840"/>
                  <a:pt x="6099464" y="198449"/>
                </a:cubicBezTo>
                <a:cubicBezTo>
                  <a:pt x="6109531" y="194135"/>
                  <a:pt x="6120569" y="192373"/>
                  <a:pt x="6130636" y="188058"/>
                </a:cubicBezTo>
                <a:cubicBezTo>
                  <a:pt x="6144874" y="181956"/>
                  <a:pt x="6157962" y="173378"/>
                  <a:pt x="6172200" y="167276"/>
                </a:cubicBezTo>
                <a:cubicBezTo>
                  <a:pt x="6182267" y="162961"/>
                  <a:pt x="6193576" y="161783"/>
                  <a:pt x="6203373" y="156885"/>
                </a:cubicBezTo>
                <a:cubicBezTo>
                  <a:pt x="6214543" y="151300"/>
                  <a:pt x="6223134" y="141175"/>
                  <a:pt x="6234546" y="136103"/>
                </a:cubicBezTo>
                <a:cubicBezTo>
                  <a:pt x="6254564" y="127206"/>
                  <a:pt x="6278664" y="127472"/>
                  <a:pt x="6296891" y="115321"/>
                </a:cubicBezTo>
                <a:cubicBezTo>
                  <a:pt x="6307282" y="108394"/>
                  <a:pt x="6316652" y="99612"/>
                  <a:pt x="6328064" y="94540"/>
                </a:cubicBezTo>
                <a:cubicBezTo>
                  <a:pt x="6348082" y="85643"/>
                  <a:pt x="6372182" y="85909"/>
                  <a:pt x="6390409" y="73758"/>
                </a:cubicBezTo>
                <a:lnTo>
                  <a:pt x="6452755" y="32194"/>
                </a:lnTo>
                <a:cubicBezTo>
                  <a:pt x="6466609" y="49512"/>
                  <a:pt x="6481600" y="65980"/>
                  <a:pt x="6494318" y="84149"/>
                </a:cubicBezTo>
                <a:cubicBezTo>
                  <a:pt x="6505900" y="100694"/>
                  <a:pt x="6512702" y="120472"/>
                  <a:pt x="6525491" y="136103"/>
                </a:cubicBezTo>
                <a:cubicBezTo>
                  <a:pt x="6544102" y="158850"/>
                  <a:pt x="6568175" y="176604"/>
                  <a:pt x="6587836" y="198449"/>
                </a:cubicBezTo>
                <a:cubicBezTo>
                  <a:pt x="6599421" y="211321"/>
                  <a:pt x="6607424" y="227140"/>
                  <a:pt x="6619009" y="240012"/>
                </a:cubicBezTo>
                <a:cubicBezTo>
                  <a:pt x="6638670" y="261857"/>
                  <a:pt x="6660573" y="281576"/>
                  <a:pt x="6681355" y="302358"/>
                </a:cubicBezTo>
                <a:cubicBezTo>
                  <a:pt x="6691746" y="312749"/>
                  <a:pt x="6701052" y="324350"/>
                  <a:pt x="6712527" y="333530"/>
                </a:cubicBezTo>
                <a:cubicBezTo>
                  <a:pt x="6747163" y="361239"/>
                  <a:pt x="6779529" y="392054"/>
                  <a:pt x="6816436" y="416658"/>
                </a:cubicBezTo>
                <a:cubicBezTo>
                  <a:pt x="6826827" y="423585"/>
                  <a:pt x="6838015" y="429445"/>
                  <a:pt x="6847609" y="437440"/>
                </a:cubicBezTo>
                <a:cubicBezTo>
                  <a:pt x="6901697" y="482512"/>
                  <a:pt x="6854316" y="461574"/>
                  <a:pt x="6930736" y="499785"/>
                </a:cubicBezTo>
                <a:cubicBezTo>
                  <a:pt x="6940533" y="504683"/>
                  <a:pt x="6952112" y="505278"/>
                  <a:pt x="6961909" y="510176"/>
                </a:cubicBezTo>
                <a:cubicBezTo>
                  <a:pt x="6973079" y="515761"/>
                  <a:pt x="6981912" y="525373"/>
                  <a:pt x="6993082" y="530958"/>
                </a:cubicBezTo>
                <a:cubicBezTo>
                  <a:pt x="7002879" y="535856"/>
                  <a:pt x="7014458" y="536451"/>
                  <a:pt x="7024255" y="541349"/>
                </a:cubicBezTo>
                <a:cubicBezTo>
                  <a:pt x="7123055" y="590748"/>
                  <a:pt x="6956922" y="529295"/>
                  <a:pt x="7117773" y="582912"/>
                </a:cubicBezTo>
                <a:cubicBezTo>
                  <a:pt x="7128164" y="586376"/>
                  <a:pt x="7138078" y="591944"/>
                  <a:pt x="7148946" y="593303"/>
                </a:cubicBezTo>
                <a:cubicBezTo>
                  <a:pt x="7369878" y="620920"/>
                  <a:pt x="7053840" y="582753"/>
                  <a:pt x="7367155" y="614085"/>
                </a:cubicBezTo>
                <a:cubicBezTo>
                  <a:pt x="7391525" y="616522"/>
                  <a:pt x="7415472" y="622598"/>
                  <a:pt x="7439891" y="624476"/>
                </a:cubicBezTo>
                <a:cubicBezTo>
                  <a:pt x="7527132" y="631187"/>
                  <a:pt x="7815481" y="642291"/>
                  <a:pt x="7886700" y="645258"/>
                </a:cubicBezTo>
                <a:cubicBezTo>
                  <a:pt x="7952509" y="641794"/>
                  <a:pt x="8034873" y="591085"/>
                  <a:pt x="8084127" y="634867"/>
                </a:cubicBezTo>
                <a:cubicBezTo>
                  <a:pt x="8128212" y="674053"/>
                  <a:pt x="8079076" y="752771"/>
                  <a:pt x="8073736" y="811512"/>
                </a:cubicBezTo>
                <a:cubicBezTo>
                  <a:pt x="8072137" y="829101"/>
                  <a:pt x="8066249" y="846046"/>
                  <a:pt x="8063346" y="863467"/>
                </a:cubicBezTo>
                <a:cubicBezTo>
                  <a:pt x="8059320" y="887625"/>
                  <a:pt x="8057758" y="912187"/>
                  <a:pt x="8052955" y="936203"/>
                </a:cubicBezTo>
                <a:cubicBezTo>
                  <a:pt x="8050807" y="946943"/>
                  <a:pt x="8045027" y="956703"/>
                  <a:pt x="8042564" y="967376"/>
                </a:cubicBezTo>
                <a:cubicBezTo>
                  <a:pt x="8034621" y="1001794"/>
                  <a:pt x="8030349" y="1037017"/>
                  <a:pt x="8021782" y="1071285"/>
                </a:cubicBezTo>
                <a:lnTo>
                  <a:pt x="8011391" y="1112849"/>
                </a:lnTo>
                <a:cubicBezTo>
                  <a:pt x="7998191" y="1231644"/>
                  <a:pt x="7994797" y="1210795"/>
                  <a:pt x="8011391" y="1351840"/>
                </a:cubicBezTo>
                <a:cubicBezTo>
                  <a:pt x="8015409" y="1385992"/>
                  <a:pt x="8027476" y="1384009"/>
                  <a:pt x="8042564" y="1414185"/>
                </a:cubicBezTo>
                <a:cubicBezTo>
                  <a:pt x="8059466" y="1447988"/>
                  <a:pt x="8043959" y="1446753"/>
                  <a:pt x="8073736" y="1476530"/>
                </a:cubicBezTo>
                <a:cubicBezTo>
                  <a:pt x="8082567" y="1485361"/>
                  <a:pt x="8094518" y="1490385"/>
                  <a:pt x="8104909" y="1497312"/>
                </a:cubicBezTo>
                <a:cubicBezTo>
                  <a:pt x="8141025" y="1569544"/>
                  <a:pt x="8114738" y="1527923"/>
                  <a:pt x="8198427" y="1611612"/>
                </a:cubicBezTo>
                <a:lnTo>
                  <a:pt x="8291946" y="1705130"/>
                </a:lnTo>
                <a:cubicBezTo>
                  <a:pt x="8305801" y="1718985"/>
                  <a:pt x="8317206" y="1735826"/>
                  <a:pt x="8333509" y="1746694"/>
                </a:cubicBezTo>
                <a:cubicBezTo>
                  <a:pt x="8410907" y="1798292"/>
                  <a:pt x="8315846" y="1731975"/>
                  <a:pt x="8395855" y="1798649"/>
                </a:cubicBezTo>
                <a:cubicBezTo>
                  <a:pt x="8405449" y="1806644"/>
                  <a:pt x="8417693" y="1811133"/>
                  <a:pt x="8427027" y="1819430"/>
                </a:cubicBezTo>
                <a:cubicBezTo>
                  <a:pt x="8485262" y="1871195"/>
                  <a:pt x="8478569" y="1865570"/>
                  <a:pt x="8510155" y="1912949"/>
                </a:cubicBezTo>
                <a:cubicBezTo>
                  <a:pt x="8456911" y="2019434"/>
                  <a:pt x="8536980" y="1870253"/>
                  <a:pt x="8427027" y="2016858"/>
                </a:cubicBezTo>
                <a:cubicBezTo>
                  <a:pt x="8398367" y="2055072"/>
                  <a:pt x="8391958" y="2067699"/>
                  <a:pt x="8354291" y="2099985"/>
                </a:cubicBezTo>
                <a:cubicBezTo>
                  <a:pt x="8344809" y="2108112"/>
                  <a:pt x="8333509" y="2113840"/>
                  <a:pt x="8323118" y="2120767"/>
                </a:cubicBezTo>
                <a:cubicBezTo>
                  <a:pt x="8312727" y="2134621"/>
                  <a:pt x="8303531" y="2149458"/>
                  <a:pt x="8291946" y="2162330"/>
                </a:cubicBezTo>
                <a:cubicBezTo>
                  <a:pt x="8272285" y="2184176"/>
                  <a:pt x="8245903" y="2200222"/>
                  <a:pt x="8229600" y="2224676"/>
                </a:cubicBezTo>
                <a:cubicBezTo>
                  <a:pt x="8162034" y="2326025"/>
                  <a:pt x="8267866" y="2168526"/>
                  <a:pt x="8177646" y="2297412"/>
                </a:cubicBezTo>
                <a:cubicBezTo>
                  <a:pt x="8163323" y="2317874"/>
                  <a:pt x="8149937" y="2338976"/>
                  <a:pt x="8136082" y="2359758"/>
                </a:cubicBezTo>
                <a:cubicBezTo>
                  <a:pt x="8129155" y="2370149"/>
                  <a:pt x="8124130" y="2382100"/>
                  <a:pt x="8115300" y="2390930"/>
                </a:cubicBezTo>
                <a:lnTo>
                  <a:pt x="8084127" y="2422103"/>
                </a:lnTo>
                <a:cubicBezTo>
                  <a:pt x="8105361" y="2485805"/>
                  <a:pt x="8086772" y="2445529"/>
                  <a:pt x="8167255" y="2526012"/>
                </a:cubicBezTo>
                <a:cubicBezTo>
                  <a:pt x="8177646" y="2536403"/>
                  <a:pt x="8186671" y="2548368"/>
                  <a:pt x="8198427" y="2557185"/>
                </a:cubicBezTo>
                <a:cubicBezTo>
                  <a:pt x="8216268" y="2570566"/>
                  <a:pt x="8249893" y="2596985"/>
                  <a:pt x="8271164" y="2609140"/>
                </a:cubicBezTo>
                <a:cubicBezTo>
                  <a:pt x="8284613" y="2616825"/>
                  <a:pt x="8298873" y="2622994"/>
                  <a:pt x="8312727" y="2629921"/>
                </a:cubicBezTo>
                <a:cubicBezTo>
                  <a:pt x="8323118" y="2640312"/>
                  <a:pt x="8332611" y="2651686"/>
                  <a:pt x="8343900" y="2661094"/>
                </a:cubicBezTo>
                <a:cubicBezTo>
                  <a:pt x="8353494" y="2669089"/>
                  <a:pt x="8366242" y="2673045"/>
                  <a:pt x="8375073" y="2681876"/>
                </a:cubicBezTo>
                <a:cubicBezTo>
                  <a:pt x="8444344" y="2751147"/>
                  <a:pt x="8343903" y="2678415"/>
                  <a:pt x="8427027" y="2733830"/>
                </a:cubicBezTo>
                <a:cubicBezTo>
                  <a:pt x="8423563" y="2744221"/>
                  <a:pt x="8425189" y="2758161"/>
                  <a:pt x="8416636" y="2765003"/>
                </a:cubicBezTo>
                <a:cubicBezTo>
                  <a:pt x="8405485" y="2773924"/>
                  <a:pt x="8389210" y="2773374"/>
                  <a:pt x="8375073" y="2775394"/>
                </a:cubicBezTo>
                <a:cubicBezTo>
                  <a:pt x="8340614" y="2780317"/>
                  <a:pt x="8305800" y="2782321"/>
                  <a:pt x="8271164" y="2785785"/>
                </a:cubicBezTo>
                <a:cubicBezTo>
                  <a:pt x="8257309" y="2789249"/>
                  <a:pt x="8243604" y="2793375"/>
                  <a:pt x="8229600" y="2796176"/>
                </a:cubicBezTo>
                <a:cubicBezTo>
                  <a:pt x="8208941" y="2800308"/>
                  <a:pt x="8187694" y="2801457"/>
                  <a:pt x="8167255" y="2806567"/>
                </a:cubicBezTo>
                <a:cubicBezTo>
                  <a:pt x="8167251" y="2806568"/>
                  <a:pt x="8089325" y="2832544"/>
                  <a:pt x="8073736" y="2837740"/>
                </a:cubicBezTo>
                <a:cubicBezTo>
                  <a:pt x="8063345" y="2841203"/>
                  <a:pt x="8053304" y="2845982"/>
                  <a:pt x="8042564" y="2848130"/>
                </a:cubicBezTo>
                <a:lnTo>
                  <a:pt x="7990609" y="2858521"/>
                </a:lnTo>
                <a:cubicBezTo>
                  <a:pt x="7973291" y="2865448"/>
                  <a:pt x="7956119" y="2872754"/>
                  <a:pt x="7938655" y="2879303"/>
                </a:cubicBezTo>
                <a:cubicBezTo>
                  <a:pt x="7928399" y="2883149"/>
                  <a:pt x="7917279" y="2884796"/>
                  <a:pt x="7907482" y="2889694"/>
                </a:cubicBezTo>
                <a:cubicBezTo>
                  <a:pt x="7826909" y="2929981"/>
                  <a:pt x="7923490" y="2894749"/>
                  <a:pt x="7845136" y="2920867"/>
                </a:cubicBezTo>
                <a:cubicBezTo>
                  <a:pt x="7773677" y="2968506"/>
                  <a:pt x="7806486" y="2954532"/>
                  <a:pt x="7751618" y="2972821"/>
                </a:cubicBezTo>
                <a:cubicBezTo>
                  <a:pt x="7766670" y="3228701"/>
                  <a:pt x="7752329" y="3068328"/>
                  <a:pt x="7772400" y="3222203"/>
                </a:cubicBezTo>
                <a:cubicBezTo>
                  <a:pt x="7779624" y="3277583"/>
                  <a:pt x="7779636" y="3334276"/>
                  <a:pt x="7793182" y="3388458"/>
                </a:cubicBezTo>
                <a:lnTo>
                  <a:pt x="7813964" y="3471585"/>
                </a:lnTo>
                <a:cubicBezTo>
                  <a:pt x="7817428" y="3485440"/>
                  <a:pt x="7819839" y="3499601"/>
                  <a:pt x="7824355" y="3513149"/>
                </a:cubicBezTo>
                <a:cubicBezTo>
                  <a:pt x="7827819" y="3523540"/>
                  <a:pt x="7831864" y="3533754"/>
                  <a:pt x="7834746" y="3544321"/>
                </a:cubicBezTo>
                <a:cubicBezTo>
                  <a:pt x="7842261" y="3571877"/>
                  <a:pt x="7846495" y="3600353"/>
                  <a:pt x="7855527" y="3627449"/>
                </a:cubicBezTo>
                <a:cubicBezTo>
                  <a:pt x="7858991" y="3637840"/>
                  <a:pt x="7863036" y="3648054"/>
                  <a:pt x="7865918" y="3658621"/>
                </a:cubicBezTo>
                <a:cubicBezTo>
                  <a:pt x="7873433" y="3686177"/>
                  <a:pt x="7877668" y="3714653"/>
                  <a:pt x="7886700" y="3741749"/>
                </a:cubicBezTo>
                <a:cubicBezTo>
                  <a:pt x="7911998" y="3817642"/>
                  <a:pt x="7902169" y="3782842"/>
                  <a:pt x="7917873" y="3845658"/>
                </a:cubicBezTo>
                <a:cubicBezTo>
                  <a:pt x="7907482" y="3849122"/>
                  <a:pt x="7897653" y="3856049"/>
                  <a:pt x="7886700" y="3856049"/>
                </a:cubicBezTo>
                <a:cubicBezTo>
                  <a:pt x="7872419" y="3856049"/>
                  <a:pt x="7858684" y="3850174"/>
                  <a:pt x="7845136" y="3845658"/>
                </a:cubicBezTo>
                <a:cubicBezTo>
                  <a:pt x="7817061" y="3836300"/>
                  <a:pt x="7789486" y="3825476"/>
                  <a:pt x="7762009" y="3814485"/>
                </a:cubicBezTo>
                <a:cubicBezTo>
                  <a:pt x="7720202" y="3797762"/>
                  <a:pt x="7678121" y="3781571"/>
                  <a:pt x="7637318" y="3762530"/>
                </a:cubicBezTo>
                <a:cubicBezTo>
                  <a:pt x="7626002" y="3757249"/>
                  <a:pt x="7617462" y="3747030"/>
                  <a:pt x="7606146" y="3741749"/>
                </a:cubicBezTo>
                <a:cubicBezTo>
                  <a:pt x="7430539" y="3659799"/>
                  <a:pt x="7526493" y="3712519"/>
                  <a:pt x="7325591" y="3648230"/>
                </a:cubicBezTo>
                <a:cubicBezTo>
                  <a:pt x="7290061" y="3636861"/>
                  <a:pt x="7257255" y="3617900"/>
                  <a:pt x="7221682" y="3606667"/>
                </a:cubicBezTo>
                <a:cubicBezTo>
                  <a:pt x="7145265" y="3582536"/>
                  <a:pt x="7094736" y="3582846"/>
                  <a:pt x="7013864" y="3575494"/>
                </a:cubicBezTo>
                <a:cubicBezTo>
                  <a:pt x="6986155" y="3578958"/>
                  <a:pt x="6938867" y="3559170"/>
                  <a:pt x="6930736" y="3585885"/>
                </a:cubicBezTo>
                <a:cubicBezTo>
                  <a:pt x="6908526" y="3658859"/>
                  <a:pt x="6936216" y="3738365"/>
                  <a:pt x="6941127" y="3814485"/>
                </a:cubicBezTo>
                <a:cubicBezTo>
                  <a:pt x="6943146" y="3845784"/>
                  <a:pt x="6948235" y="3876811"/>
                  <a:pt x="6951518" y="3908003"/>
                </a:cubicBezTo>
                <a:cubicBezTo>
                  <a:pt x="6955162" y="3942621"/>
                  <a:pt x="6958445" y="3977276"/>
                  <a:pt x="6961909" y="4011912"/>
                </a:cubicBezTo>
                <a:cubicBezTo>
                  <a:pt x="6958445" y="4119285"/>
                  <a:pt x="6972586" y="4228688"/>
                  <a:pt x="6951518" y="4334030"/>
                </a:cubicBezTo>
                <a:cubicBezTo>
                  <a:pt x="6948054" y="4351348"/>
                  <a:pt x="6916196" y="4329580"/>
                  <a:pt x="6899564" y="4323640"/>
                </a:cubicBezTo>
                <a:cubicBezTo>
                  <a:pt x="6867438" y="4312167"/>
                  <a:pt x="6837885" y="4294322"/>
                  <a:pt x="6806046" y="4282076"/>
                </a:cubicBezTo>
                <a:cubicBezTo>
                  <a:pt x="6792717" y="4276949"/>
                  <a:pt x="6777854" y="4276699"/>
                  <a:pt x="6764482" y="4271685"/>
                </a:cubicBezTo>
                <a:cubicBezTo>
                  <a:pt x="6722322" y="4255875"/>
                  <a:pt x="6680938" y="4238017"/>
                  <a:pt x="6639791" y="4219730"/>
                </a:cubicBezTo>
                <a:cubicBezTo>
                  <a:pt x="6618559" y="4210294"/>
                  <a:pt x="6599083" y="4197025"/>
                  <a:pt x="6577446" y="4188558"/>
                </a:cubicBezTo>
                <a:cubicBezTo>
                  <a:pt x="6519297" y="4165804"/>
                  <a:pt x="6460184" y="4145512"/>
                  <a:pt x="6400800" y="4126212"/>
                </a:cubicBezTo>
                <a:cubicBezTo>
                  <a:pt x="6321606" y="4100474"/>
                  <a:pt x="6239124" y="4084403"/>
                  <a:pt x="6161809" y="4053476"/>
                </a:cubicBezTo>
                <a:cubicBezTo>
                  <a:pt x="6100389" y="4028907"/>
                  <a:pt x="6090479" y="4023764"/>
                  <a:pt x="6016336" y="4001521"/>
                </a:cubicBezTo>
                <a:cubicBezTo>
                  <a:pt x="5938257" y="3978097"/>
                  <a:pt x="5890476" y="3972574"/>
                  <a:pt x="5818909" y="3939176"/>
                </a:cubicBezTo>
                <a:cubicBezTo>
                  <a:pt x="5793604" y="3927367"/>
                  <a:pt x="5770688" y="3910984"/>
                  <a:pt x="5746173" y="3897612"/>
                </a:cubicBezTo>
                <a:cubicBezTo>
                  <a:pt x="5732574" y="3890195"/>
                  <a:pt x="5718464" y="3883757"/>
                  <a:pt x="5704609" y="3876830"/>
                </a:cubicBezTo>
                <a:cubicBezTo>
                  <a:pt x="5690755" y="3880294"/>
                  <a:pt x="5674928" y="3879299"/>
                  <a:pt x="5663046" y="3887221"/>
                </a:cubicBezTo>
                <a:cubicBezTo>
                  <a:pt x="5652655" y="3894148"/>
                  <a:pt x="5649931" y="3908536"/>
                  <a:pt x="5642264" y="3918394"/>
                </a:cubicBezTo>
                <a:cubicBezTo>
                  <a:pt x="5625656" y="3939748"/>
                  <a:pt x="5608589" y="3960798"/>
                  <a:pt x="5590309" y="3980740"/>
                </a:cubicBezTo>
                <a:cubicBezTo>
                  <a:pt x="5552408" y="4022086"/>
                  <a:pt x="5493804" y="4079063"/>
                  <a:pt x="5444836" y="4105430"/>
                </a:cubicBezTo>
                <a:cubicBezTo>
                  <a:pt x="5280037" y="4194168"/>
                  <a:pt x="5300307" y="4167383"/>
                  <a:pt x="5174673" y="4219730"/>
                </a:cubicBezTo>
                <a:cubicBezTo>
                  <a:pt x="5118836" y="4242995"/>
                  <a:pt x="5058749" y="4258913"/>
                  <a:pt x="5008418" y="4292467"/>
                </a:cubicBezTo>
                <a:cubicBezTo>
                  <a:pt x="4987636" y="4306321"/>
                  <a:pt x="4968751" y="4323564"/>
                  <a:pt x="4946073" y="4334030"/>
                </a:cubicBezTo>
                <a:cubicBezTo>
                  <a:pt x="4931476" y="4340767"/>
                  <a:pt x="4857095" y="4358872"/>
                  <a:pt x="4831773" y="4365203"/>
                </a:cubicBezTo>
                <a:cubicBezTo>
                  <a:pt x="4760314" y="4412842"/>
                  <a:pt x="4793122" y="4398868"/>
                  <a:pt x="4738255" y="4417158"/>
                </a:cubicBezTo>
                <a:cubicBezTo>
                  <a:pt x="4667078" y="4488334"/>
                  <a:pt x="4700363" y="4463200"/>
                  <a:pt x="4644736" y="4500285"/>
                </a:cubicBezTo>
                <a:cubicBezTo>
                  <a:pt x="4501890" y="4214590"/>
                  <a:pt x="4698160" y="4614385"/>
                  <a:pt x="4572000" y="4334030"/>
                </a:cubicBezTo>
                <a:cubicBezTo>
                  <a:pt x="4552931" y="4291654"/>
                  <a:pt x="4524350" y="4253425"/>
                  <a:pt x="4509655" y="4209340"/>
                </a:cubicBezTo>
                <a:cubicBezTo>
                  <a:pt x="4506191" y="4198949"/>
                  <a:pt x="4504162" y="4187964"/>
                  <a:pt x="4499264" y="4178167"/>
                </a:cubicBezTo>
                <a:cubicBezTo>
                  <a:pt x="4487588" y="4154814"/>
                  <a:pt x="4467007" y="4132235"/>
                  <a:pt x="4447309" y="4115821"/>
                </a:cubicBezTo>
                <a:cubicBezTo>
                  <a:pt x="4437715" y="4107826"/>
                  <a:pt x="4428602" y="4095788"/>
                  <a:pt x="4416136" y="4095040"/>
                </a:cubicBezTo>
                <a:cubicBezTo>
                  <a:pt x="4253601" y="4085288"/>
                  <a:pt x="4090555" y="4088113"/>
                  <a:pt x="3927764" y="4084649"/>
                </a:cubicBezTo>
                <a:lnTo>
                  <a:pt x="3522518" y="4095040"/>
                </a:lnTo>
                <a:cubicBezTo>
                  <a:pt x="3498050" y="4096104"/>
                  <a:pt x="3473542" y="4099490"/>
                  <a:pt x="3449782" y="4105430"/>
                </a:cubicBezTo>
                <a:cubicBezTo>
                  <a:pt x="3431686" y="4109954"/>
                  <a:pt x="3414872" y="4118636"/>
                  <a:pt x="3397827" y="4126212"/>
                </a:cubicBezTo>
                <a:cubicBezTo>
                  <a:pt x="3376050" y="4135891"/>
                  <a:pt x="3344194" y="4151857"/>
                  <a:pt x="3325091" y="4167776"/>
                </a:cubicBezTo>
                <a:cubicBezTo>
                  <a:pt x="3313802" y="4177184"/>
                  <a:pt x="3305207" y="4189541"/>
                  <a:pt x="3293918" y="4198949"/>
                </a:cubicBezTo>
                <a:cubicBezTo>
                  <a:pt x="3207118" y="4271282"/>
                  <a:pt x="3322647" y="4159829"/>
                  <a:pt x="3231573" y="4250903"/>
                </a:cubicBezTo>
                <a:cubicBezTo>
                  <a:pt x="3200732" y="4247048"/>
                  <a:pt x="3131676" y="4240469"/>
                  <a:pt x="3096491" y="4230121"/>
                </a:cubicBezTo>
                <a:cubicBezTo>
                  <a:pt x="3054459" y="4217759"/>
                  <a:pt x="3013364" y="4202412"/>
                  <a:pt x="2971800" y="4188558"/>
                </a:cubicBezTo>
                <a:cubicBezTo>
                  <a:pt x="2879862" y="4157912"/>
                  <a:pt x="2934371" y="4176646"/>
                  <a:pt x="2753591" y="4105430"/>
                </a:cubicBezTo>
                <a:cubicBezTo>
                  <a:pt x="2701528" y="4084920"/>
                  <a:pt x="2652013" y="4056657"/>
                  <a:pt x="2597727" y="4043085"/>
                </a:cubicBezTo>
                <a:cubicBezTo>
                  <a:pt x="2583873" y="4039621"/>
                  <a:pt x="2569895" y="4036617"/>
                  <a:pt x="2556164" y="4032694"/>
                </a:cubicBezTo>
                <a:cubicBezTo>
                  <a:pt x="2521394" y="4022760"/>
                  <a:pt x="2487226" y="4010724"/>
                  <a:pt x="2452255" y="4001521"/>
                </a:cubicBezTo>
                <a:cubicBezTo>
                  <a:pt x="2386581" y="3984239"/>
                  <a:pt x="2358295" y="3980666"/>
                  <a:pt x="2296391" y="3970349"/>
                </a:cubicBezTo>
                <a:cubicBezTo>
                  <a:pt x="2275609" y="3977276"/>
                  <a:pt x="2252125" y="3978760"/>
                  <a:pt x="2234046" y="3991130"/>
                </a:cubicBezTo>
                <a:cubicBezTo>
                  <a:pt x="2185366" y="4024437"/>
                  <a:pt x="2137805" y="4061040"/>
                  <a:pt x="2098964" y="4105430"/>
                </a:cubicBezTo>
                <a:cubicBezTo>
                  <a:pt x="2037248" y="4175962"/>
                  <a:pt x="2018670" y="4204616"/>
                  <a:pt x="1943100" y="4261294"/>
                </a:cubicBezTo>
                <a:cubicBezTo>
                  <a:pt x="1930708" y="4270588"/>
                  <a:pt x="1914819" y="4274106"/>
                  <a:pt x="1901536" y="4282076"/>
                </a:cubicBezTo>
                <a:cubicBezTo>
                  <a:pt x="1880119" y="4294926"/>
                  <a:pt x="1862886" y="4315742"/>
                  <a:pt x="1839191" y="4323640"/>
                </a:cubicBezTo>
                <a:cubicBezTo>
                  <a:pt x="1795053" y="4338351"/>
                  <a:pt x="1771357" y="4344616"/>
                  <a:pt x="1724891" y="4375594"/>
                </a:cubicBezTo>
                <a:cubicBezTo>
                  <a:pt x="1704109" y="4389449"/>
                  <a:pt x="1686241" y="4409260"/>
                  <a:pt x="1662546" y="4417158"/>
                </a:cubicBezTo>
                <a:cubicBezTo>
                  <a:pt x="1619526" y="4431498"/>
                  <a:pt x="1640487" y="4421474"/>
                  <a:pt x="1600200" y="4448330"/>
                </a:cubicBezTo>
                <a:cubicBezTo>
                  <a:pt x="1580775" y="4273509"/>
                  <a:pt x="1599187" y="4430341"/>
                  <a:pt x="1579418" y="4282076"/>
                </a:cubicBezTo>
                <a:cubicBezTo>
                  <a:pt x="1566363" y="4184164"/>
                  <a:pt x="1578370" y="4226977"/>
                  <a:pt x="1558636" y="4167776"/>
                </a:cubicBezTo>
                <a:cubicBezTo>
                  <a:pt x="1555173" y="4143531"/>
                  <a:pt x="1552627" y="4119136"/>
                  <a:pt x="1548246" y="4095040"/>
                </a:cubicBezTo>
                <a:cubicBezTo>
                  <a:pt x="1545691" y="4080989"/>
                  <a:pt x="1549280" y="4062045"/>
                  <a:pt x="1537855" y="4053476"/>
                </a:cubicBezTo>
                <a:cubicBezTo>
                  <a:pt x="1529093" y="4046904"/>
                  <a:pt x="1517214" y="4060858"/>
                  <a:pt x="1506682" y="4063867"/>
                </a:cubicBezTo>
                <a:cubicBezTo>
                  <a:pt x="1483994" y="4070349"/>
                  <a:pt x="1434590" y="4081588"/>
                  <a:pt x="1413164" y="4084649"/>
                </a:cubicBezTo>
                <a:cubicBezTo>
                  <a:pt x="1382115" y="4089085"/>
                  <a:pt x="1350819" y="4091576"/>
                  <a:pt x="1319646" y="4095040"/>
                </a:cubicBezTo>
                <a:cubicBezTo>
                  <a:pt x="1274619" y="4091576"/>
                  <a:pt x="1229403" y="4090030"/>
                  <a:pt x="1184564" y="4084649"/>
                </a:cubicBezTo>
                <a:cubicBezTo>
                  <a:pt x="1142727" y="4079629"/>
                  <a:pt x="1101752" y="4068520"/>
                  <a:pt x="1059873" y="4063867"/>
                </a:cubicBezTo>
                <a:cubicBezTo>
                  <a:pt x="1014851" y="4058864"/>
                  <a:pt x="950650" y="4053450"/>
                  <a:pt x="904009" y="4043085"/>
                </a:cubicBezTo>
                <a:cubicBezTo>
                  <a:pt x="893317" y="4040709"/>
                  <a:pt x="883509" y="4035157"/>
                  <a:pt x="872836" y="4032694"/>
                </a:cubicBezTo>
                <a:cubicBezTo>
                  <a:pt x="838418" y="4024751"/>
                  <a:pt x="802437" y="4023082"/>
                  <a:pt x="768927" y="4011912"/>
                </a:cubicBezTo>
                <a:cubicBezTo>
                  <a:pt x="713229" y="3993345"/>
                  <a:pt x="761026" y="4007846"/>
                  <a:pt x="685800" y="3991130"/>
                </a:cubicBezTo>
                <a:cubicBezTo>
                  <a:pt x="671859" y="3988032"/>
                  <a:pt x="657915" y="3984844"/>
                  <a:pt x="644236" y="3980740"/>
                </a:cubicBezTo>
                <a:cubicBezTo>
                  <a:pt x="623254" y="3974446"/>
                  <a:pt x="603774" y="3960953"/>
                  <a:pt x="581891" y="3959958"/>
                </a:cubicBezTo>
                <a:lnTo>
                  <a:pt x="353291" y="3949567"/>
                </a:lnTo>
                <a:cubicBezTo>
                  <a:pt x="175088" y="3924109"/>
                  <a:pt x="346108" y="3952966"/>
                  <a:pt x="249382" y="3928785"/>
                </a:cubicBezTo>
                <a:cubicBezTo>
                  <a:pt x="232248" y="3924502"/>
                  <a:pt x="214636" y="3922365"/>
                  <a:pt x="197427" y="3918394"/>
                </a:cubicBezTo>
                <a:cubicBezTo>
                  <a:pt x="169597" y="3911972"/>
                  <a:pt x="142009" y="3904539"/>
                  <a:pt x="114300" y="3897612"/>
                </a:cubicBezTo>
                <a:cubicBezTo>
                  <a:pt x="114297" y="3897611"/>
                  <a:pt x="31177" y="3876831"/>
                  <a:pt x="31173" y="3876830"/>
                </a:cubicBezTo>
                <a:lnTo>
                  <a:pt x="0" y="3866440"/>
                </a:lnTo>
                <a:cubicBezTo>
                  <a:pt x="23702" y="3795333"/>
                  <a:pt x="-7782" y="3867727"/>
                  <a:pt x="93518" y="3783312"/>
                </a:cubicBezTo>
                <a:cubicBezTo>
                  <a:pt x="114300" y="3765994"/>
                  <a:pt x="133934" y="3747197"/>
                  <a:pt x="155864" y="3731358"/>
                </a:cubicBezTo>
                <a:cubicBezTo>
                  <a:pt x="237444" y="3672440"/>
                  <a:pt x="268881" y="3663226"/>
                  <a:pt x="332509" y="3606667"/>
                </a:cubicBezTo>
                <a:cubicBezTo>
                  <a:pt x="364448" y="3578277"/>
                  <a:pt x="390478" y="3547741"/>
                  <a:pt x="415636" y="3513149"/>
                </a:cubicBezTo>
                <a:cubicBezTo>
                  <a:pt x="430327" y="3492949"/>
                  <a:pt x="457200" y="3450803"/>
                  <a:pt x="457200" y="3450803"/>
                </a:cubicBezTo>
                <a:cubicBezTo>
                  <a:pt x="453736" y="3436949"/>
                  <a:pt x="451325" y="3422788"/>
                  <a:pt x="446809" y="3409240"/>
                </a:cubicBezTo>
                <a:cubicBezTo>
                  <a:pt x="432243" y="3365542"/>
                  <a:pt x="391605" y="3282179"/>
                  <a:pt x="374073" y="3253376"/>
                </a:cubicBezTo>
                <a:cubicBezTo>
                  <a:pt x="345598" y="3206596"/>
                  <a:pt x="311581" y="3163423"/>
                  <a:pt x="280555" y="3118294"/>
                </a:cubicBezTo>
                <a:cubicBezTo>
                  <a:pt x="273480" y="3108003"/>
                  <a:pt x="267266" y="3097112"/>
                  <a:pt x="259773" y="3087121"/>
                </a:cubicBezTo>
                <a:cubicBezTo>
                  <a:pt x="238991" y="3059412"/>
                  <a:pt x="216640" y="3032813"/>
                  <a:pt x="197427" y="3003994"/>
                </a:cubicBezTo>
                <a:cubicBezTo>
                  <a:pt x="188835" y="2991106"/>
                  <a:pt x="185757" y="2974957"/>
                  <a:pt x="176646" y="2962430"/>
                </a:cubicBezTo>
                <a:cubicBezTo>
                  <a:pt x="157864" y="2936604"/>
                  <a:pt x="132332" y="2916049"/>
                  <a:pt x="114300" y="2889694"/>
                </a:cubicBezTo>
                <a:cubicBezTo>
                  <a:pt x="87128" y="2849982"/>
                  <a:pt x="65961" y="2806478"/>
                  <a:pt x="41564" y="2765003"/>
                </a:cubicBezTo>
                <a:cubicBezTo>
                  <a:pt x="3811" y="2700823"/>
                  <a:pt x="17290" y="2733746"/>
                  <a:pt x="0" y="2681876"/>
                </a:cubicBezTo>
                <a:cubicBezTo>
                  <a:pt x="3464" y="2664558"/>
                  <a:pt x="2493" y="2645718"/>
                  <a:pt x="10391" y="2629921"/>
                </a:cubicBezTo>
                <a:cubicBezTo>
                  <a:pt x="22833" y="2605038"/>
                  <a:pt x="74334" y="2578040"/>
                  <a:pt x="93518" y="2567576"/>
                </a:cubicBezTo>
                <a:cubicBezTo>
                  <a:pt x="214751" y="2501448"/>
                  <a:pt x="92819" y="2572225"/>
                  <a:pt x="238991" y="2505230"/>
                </a:cubicBezTo>
                <a:cubicBezTo>
                  <a:pt x="359770" y="2449873"/>
                  <a:pt x="383202" y="2434699"/>
                  <a:pt x="477982" y="2380540"/>
                </a:cubicBezTo>
                <a:cubicBezTo>
                  <a:pt x="482882" y="2365840"/>
                  <a:pt x="498764" y="2320851"/>
                  <a:pt x="498764" y="2307803"/>
                </a:cubicBezTo>
                <a:cubicBezTo>
                  <a:pt x="498764" y="2269239"/>
                  <a:pt x="494240" y="2221047"/>
                  <a:pt x="477982" y="2183112"/>
                </a:cubicBezTo>
                <a:cubicBezTo>
                  <a:pt x="471880" y="2168875"/>
                  <a:pt x="462639" y="2156052"/>
                  <a:pt x="457200" y="2141549"/>
                </a:cubicBezTo>
                <a:cubicBezTo>
                  <a:pt x="431430" y="2072829"/>
                  <a:pt x="402265" y="2004932"/>
                  <a:pt x="384464" y="1933730"/>
                </a:cubicBezTo>
                <a:cubicBezTo>
                  <a:pt x="366115" y="1860335"/>
                  <a:pt x="366832" y="1860055"/>
                  <a:pt x="332509" y="1757085"/>
                </a:cubicBezTo>
                <a:cubicBezTo>
                  <a:pt x="319689" y="1718625"/>
                  <a:pt x="304581" y="1680964"/>
                  <a:pt x="290946" y="1642785"/>
                </a:cubicBezTo>
                <a:cubicBezTo>
                  <a:pt x="287262" y="1632470"/>
                  <a:pt x="285004" y="1621621"/>
                  <a:pt x="280555" y="1611612"/>
                </a:cubicBezTo>
                <a:cubicBezTo>
                  <a:pt x="266700" y="1580439"/>
                  <a:pt x="252111" y="1549583"/>
                  <a:pt x="238991" y="1518094"/>
                </a:cubicBezTo>
                <a:cubicBezTo>
                  <a:pt x="234778" y="1507983"/>
                  <a:pt x="232343" y="1497215"/>
                  <a:pt x="228600" y="1486921"/>
                </a:cubicBezTo>
                <a:cubicBezTo>
                  <a:pt x="218487" y="1459109"/>
                  <a:pt x="208695" y="1431158"/>
                  <a:pt x="197427" y="1403794"/>
                </a:cubicBezTo>
                <a:cubicBezTo>
                  <a:pt x="174527" y="1348180"/>
                  <a:pt x="159231" y="1327254"/>
                  <a:pt x="145473" y="1279103"/>
                </a:cubicBezTo>
                <a:cubicBezTo>
                  <a:pt x="141550" y="1265372"/>
                  <a:pt x="139186" y="1251218"/>
                  <a:pt x="135082" y="1237540"/>
                </a:cubicBezTo>
                <a:cubicBezTo>
                  <a:pt x="128787" y="1216558"/>
                  <a:pt x="114300" y="1175194"/>
                  <a:pt x="114300" y="1175194"/>
                </a:cubicBezTo>
                <a:cubicBezTo>
                  <a:pt x="135082" y="1164803"/>
                  <a:pt x="154439" y="1150854"/>
                  <a:pt x="176646" y="1144021"/>
                </a:cubicBezTo>
                <a:cubicBezTo>
                  <a:pt x="200054" y="1136818"/>
                  <a:pt x="225366" y="1138433"/>
                  <a:pt x="249382" y="1133630"/>
                </a:cubicBezTo>
                <a:cubicBezTo>
                  <a:pt x="277389" y="1128029"/>
                  <a:pt x="304436" y="1118112"/>
                  <a:pt x="332509" y="1112849"/>
                </a:cubicBezTo>
                <a:cubicBezTo>
                  <a:pt x="359955" y="1107703"/>
                  <a:pt x="388036" y="1106704"/>
                  <a:pt x="415636" y="1102458"/>
                </a:cubicBezTo>
                <a:cubicBezTo>
                  <a:pt x="438848" y="1098887"/>
                  <a:pt x="485022" y="1088571"/>
                  <a:pt x="509155" y="1081676"/>
                </a:cubicBezTo>
                <a:cubicBezTo>
                  <a:pt x="613504" y="1051862"/>
                  <a:pt x="451953" y="1093379"/>
                  <a:pt x="581891" y="1060894"/>
                </a:cubicBezTo>
                <a:cubicBezTo>
                  <a:pt x="592282" y="1050503"/>
                  <a:pt x="605276" y="1042182"/>
                  <a:pt x="613064" y="1029721"/>
                </a:cubicBezTo>
                <a:cubicBezTo>
                  <a:pt x="632684" y="998330"/>
                  <a:pt x="647346" y="923767"/>
                  <a:pt x="654627" y="894640"/>
                </a:cubicBezTo>
                <a:cubicBezTo>
                  <a:pt x="661554" y="818440"/>
                  <a:pt x="678733" y="742482"/>
                  <a:pt x="675409" y="666040"/>
                </a:cubicBezTo>
                <a:cubicBezTo>
                  <a:pt x="671945" y="586376"/>
                  <a:pt x="669992" y="506633"/>
                  <a:pt x="665018" y="427049"/>
                </a:cubicBezTo>
                <a:cubicBezTo>
                  <a:pt x="663062" y="395745"/>
                  <a:pt x="658292" y="364680"/>
                  <a:pt x="654627" y="333530"/>
                </a:cubicBezTo>
                <a:cubicBezTo>
                  <a:pt x="651364" y="305797"/>
                  <a:pt x="648185" y="278047"/>
                  <a:pt x="644236" y="250403"/>
                </a:cubicBezTo>
                <a:cubicBezTo>
                  <a:pt x="637587" y="203858"/>
                  <a:pt x="632408" y="180868"/>
                  <a:pt x="623455" y="136103"/>
                </a:cubicBezTo>
                <a:cubicBezTo>
                  <a:pt x="626919" y="108394"/>
                  <a:pt x="606137" y="56440"/>
                  <a:pt x="633846" y="52976"/>
                </a:cubicBezTo>
                <a:cubicBezTo>
                  <a:pt x="667869" y="48723"/>
                  <a:pt x="681613" y="102212"/>
                  <a:pt x="706582" y="125712"/>
                </a:cubicBezTo>
                <a:cubicBezTo>
                  <a:pt x="740515" y="157649"/>
                  <a:pt x="773212" y="191271"/>
                  <a:pt x="810491" y="219230"/>
                </a:cubicBezTo>
                <a:cubicBezTo>
                  <a:pt x="871821" y="265228"/>
                  <a:pt x="859621" y="254448"/>
                  <a:pt x="935182" y="323140"/>
                </a:cubicBezTo>
                <a:cubicBezTo>
                  <a:pt x="993640" y="376283"/>
                  <a:pt x="944976" y="346071"/>
                  <a:pt x="1039091" y="416658"/>
                </a:cubicBezTo>
                <a:cubicBezTo>
                  <a:pt x="1110026" y="469860"/>
                  <a:pt x="1113765" y="469581"/>
                  <a:pt x="1174173" y="499785"/>
                </a:cubicBezTo>
                <a:cubicBezTo>
                  <a:pt x="1184564" y="496321"/>
                  <a:pt x="1197601" y="497139"/>
                  <a:pt x="1205346" y="489394"/>
                </a:cubicBezTo>
                <a:cubicBezTo>
                  <a:pt x="1265493" y="429247"/>
                  <a:pt x="1230441" y="429359"/>
                  <a:pt x="1278082" y="364703"/>
                </a:cubicBezTo>
                <a:cubicBezTo>
                  <a:pt x="1313071" y="317218"/>
                  <a:pt x="1354621" y="274933"/>
                  <a:pt x="1392382" y="229621"/>
                </a:cubicBezTo>
                <a:cubicBezTo>
                  <a:pt x="1431682" y="182461"/>
                  <a:pt x="1431077" y="175598"/>
                  <a:pt x="1475509" y="136103"/>
                </a:cubicBezTo>
                <a:cubicBezTo>
                  <a:pt x="1492085" y="121369"/>
                  <a:pt x="1510773" y="109144"/>
                  <a:pt x="1527464" y="94540"/>
                </a:cubicBezTo>
                <a:cubicBezTo>
                  <a:pt x="1538523" y="84863"/>
                  <a:pt x="1547347" y="72775"/>
                  <a:pt x="1558636" y="63367"/>
                </a:cubicBezTo>
                <a:cubicBezTo>
                  <a:pt x="1568230" y="55372"/>
                  <a:pt x="1580215" y="50580"/>
                  <a:pt x="1589809" y="42585"/>
                </a:cubicBezTo>
                <a:cubicBezTo>
                  <a:pt x="1641700" y="-657"/>
                  <a:pt x="1597372" y="19282"/>
                  <a:pt x="1652155" y="1021"/>
                </a:cubicBezTo>
                <a:cubicBezTo>
                  <a:pt x="1700305" y="73250"/>
                  <a:pt x="1642872" y="-17541"/>
                  <a:pt x="1693718" y="84149"/>
                </a:cubicBezTo>
                <a:cubicBezTo>
                  <a:pt x="1702750" y="102213"/>
                  <a:pt x="1715859" y="118039"/>
                  <a:pt x="1724891" y="136103"/>
                </a:cubicBezTo>
                <a:cubicBezTo>
                  <a:pt x="1729789" y="145900"/>
                  <a:pt x="1730384" y="157479"/>
                  <a:pt x="1735282" y="167276"/>
                </a:cubicBezTo>
                <a:cubicBezTo>
                  <a:pt x="1744314" y="185340"/>
                  <a:pt x="1757423" y="201166"/>
                  <a:pt x="1766455" y="219230"/>
                </a:cubicBezTo>
                <a:cubicBezTo>
                  <a:pt x="1774796" y="235913"/>
                  <a:pt x="1778895" y="254502"/>
                  <a:pt x="1787236" y="271185"/>
                </a:cubicBezTo>
                <a:cubicBezTo>
                  <a:pt x="1792821" y="282355"/>
                  <a:pt x="1802433" y="291188"/>
                  <a:pt x="1808018" y="302358"/>
                </a:cubicBezTo>
                <a:cubicBezTo>
                  <a:pt x="1812916" y="312154"/>
                  <a:pt x="1814094" y="323463"/>
                  <a:pt x="1818409" y="333530"/>
                </a:cubicBezTo>
                <a:cubicBezTo>
                  <a:pt x="1824511" y="347768"/>
                  <a:pt x="1833089" y="360856"/>
                  <a:pt x="1839191" y="375094"/>
                </a:cubicBezTo>
                <a:cubicBezTo>
                  <a:pt x="1843506" y="385161"/>
                  <a:pt x="1844684" y="396470"/>
                  <a:pt x="1849582" y="406267"/>
                </a:cubicBezTo>
                <a:cubicBezTo>
                  <a:pt x="1855167" y="417437"/>
                  <a:pt x="1864779" y="426270"/>
                  <a:pt x="1870364" y="437440"/>
                </a:cubicBezTo>
                <a:cubicBezTo>
                  <a:pt x="1893795" y="484301"/>
                  <a:pt x="1864315" y="455119"/>
                  <a:pt x="1901536" y="499785"/>
                </a:cubicBezTo>
                <a:cubicBezTo>
                  <a:pt x="1910943" y="511074"/>
                  <a:pt x="1923301" y="519669"/>
                  <a:pt x="1932709" y="530958"/>
                </a:cubicBezTo>
                <a:cubicBezTo>
                  <a:pt x="1940704" y="540552"/>
                  <a:pt x="1950028" y="536153"/>
                  <a:pt x="1963882" y="530958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9BA596E-C48F-5C4D-A57C-4E2CA8421326}"/>
              </a:ext>
            </a:extLst>
          </p:cNvPr>
          <p:cNvSpPr/>
          <p:nvPr/>
        </p:nvSpPr>
        <p:spPr>
          <a:xfrm>
            <a:off x="2590800" y="1205221"/>
            <a:ext cx="67465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Takeaway:</a:t>
            </a:r>
          </a:p>
          <a:p>
            <a:br>
              <a:rPr lang="en-US" sz="2800" b="1" dirty="0">
                <a:latin typeface="Avenir Book" panose="02000503020000020003" pitchFamily="2" charset="0"/>
              </a:rPr>
            </a:b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Self-Attention</a:t>
            </a:r>
            <a:r>
              <a:rPr lang="en-US" sz="2800" dirty="0">
                <a:latin typeface="Avenir Book" panose="02000503020000020003" pitchFamily="2" charset="0"/>
              </a:rPr>
              <a:t> is powerful; allows us to create great, context-aware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942012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391192" y="1830524"/>
            <a:ext cx="7409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venir Medium" panose="02000503020000020003" pitchFamily="2" charset="0"/>
              </a:rPr>
              <a:t>Self-Attention may seem strikingly like </a:t>
            </a:r>
            <a:r>
              <a:rPr lang="en-US" sz="3600" dirty="0">
                <a:solidFill>
                  <a:srgbClr val="C00000"/>
                </a:solidFill>
                <a:latin typeface="Avenir Medium" panose="02000503020000020003" pitchFamily="2" charset="0"/>
              </a:rPr>
              <a:t>Attention </a:t>
            </a:r>
            <a:r>
              <a:rPr lang="en-US" sz="3600" dirty="0">
                <a:latin typeface="Avenir Medium" panose="02000503020000020003" pitchFamily="2" charset="0"/>
              </a:rPr>
              <a:t>in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seq2seq</a:t>
            </a:r>
            <a:r>
              <a:rPr lang="en-US" sz="3600" dirty="0">
                <a:latin typeface="Avenir Medium" panose="02000503020000020003" pitchFamily="2" charset="0"/>
              </a:rPr>
              <a:t> models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0806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020738" y="437802"/>
            <a:ext cx="80445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Medium" panose="02000503020000020003" pitchFamily="2" charset="0"/>
              </a:rPr>
              <a:t>Attention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/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  <a:blipFill>
                <a:blip r:embed="rId5"/>
                <a:stretch>
                  <a:fillRect l="-434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/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  <a:blipFill>
                <a:blip r:embed="rId6"/>
                <a:stretch>
                  <a:fillRect l="-378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/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  <a:blipFill>
                <a:blip r:embed="rId7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/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  <a:blipFill>
                <a:blip r:embed="rId8"/>
                <a:stretch>
                  <a:fillRect l="-463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908C503A-7F21-CA4E-8AD4-3480332B20DF}"/>
              </a:ext>
            </a:extLst>
          </p:cNvPr>
          <p:cNvSpPr/>
          <p:nvPr/>
        </p:nvSpPr>
        <p:spPr>
          <a:xfrm>
            <a:off x="402617" y="1808812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DCB877E-D25D-A249-A0FC-A3CF3FFD7ECA}"/>
              </a:ext>
            </a:extLst>
          </p:cNvPr>
          <p:cNvSpPr/>
          <p:nvPr/>
        </p:nvSpPr>
        <p:spPr>
          <a:xfrm>
            <a:off x="383792" y="1319363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D33EA6-AD1E-1742-9BF9-B3181C70D33D}"/>
              </a:ext>
            </a:extLst>
          </p:cNvPr>
          <p:cNvSpPr/>
          <p:nvPr/>
        </p:nvSpPr>
        <p:spPr>
          <a:xfrm>
            <a:off x="402617" y="829914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64C5D2A-194B-3148-8998-F789221F7398}"/>
              </a:ext>
            </a:extLst>
          </p:cNvPr>
          <p:cNvSpPr/>
          <p:nvPr/>
        </p:nvSpPr>
        <p:spPr>
          <a:xfrm>
            <a:off x="391601" y="379481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  <a:blipFill>
                <a:blip r:embed="rId11"/>
                <a:stretch>
                  <a:fillRect l="-535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2162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DE4B26-3AF0-2F49-9DD4-E6DB0D9E19C0}"/>
              </a:ext>
            </a:extLst>
          </p:cNvPr>
          <p:cNvGrpSpPr/>
          <p:nvPr/>
        </p:nvGrpSpPr>
        <p:grpSpPr>
          <a:xfrm rot="16200000">
            <a:off x="4542502" y="3921153"/>
            <a:ext cx="1364224" cy="311369"/>
            <a:chOff x="2297660" y="4140835"/>
            <a:chExt cx="1364224" cy="311369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D0BCA415-AFF4-8044-A4D5-53DABE19BC6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3D79D05-838D-9E47-88EC-D70BA3C2B09B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02D15DB-21F3-DD49-AA26-2F707242DA5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B1186A2-0B1F-AE42-9730-5C194A3BCED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25DEACF-8956-D144-A303-CF150BCBBB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D98BAD0-11AE-DD45-A95D-C9766AC4C27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Right Arrow 96">
            <a:extLst>
              <a:ext uri="{FF2B5EF4-FFF2-40B4-BE49-F238E27FC236}">
                <a16:creationId xmlns:a16="http://schemas.microsoft.com/office/drawing/2014/main" id="{62BCF7E8-25A1-BD45-B382-1CCA90C2CE67}"/>
              </a:ext>
            </a:extLst>
          </p:cNvPr>
          <p:cNvSpPr/>
          <p:nvPr/>
        </p:nvSpPr>
        <p:spPr>
          <a:xfrm rot="16200000">
            <a:off x="493979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F23CC320-D727-AD41-AE30-3146BD0CE4C1}"/>
              </a:ext>
            </a:extLst>
          </p:cNvPr>
          <p:cNvSpPr/>
          <p:nvPr/>
        </p:nvSpPr>
        <p:spPr>
          <a:xfrm>
            <a:off x="547735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AC7D1ED-C9AB-A743-87C9-A96AE682563B}"/>
              </a:ext>
            </a:extLst>
          </p:cNvPr>
          <p:cNvGrpSpPr/>
          <p:nvPr/>
        </p:nvGrpSpPr>
        <p:grpSpPr>
          <a:xfrm rot="16200000">
            <a:off x="5624663" y="3921153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D3D167C-2639-4E41-8536-2A8EAA8E387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7AA77FF-67BD-AA4D-AD6A-619C36DEE76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9B5ED98-D3FC-6749-AC87-6765B51C506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D52227D-A526-2F46-8FAF-D312B7C91DB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C8C5937-7BBE-0142-AD50-97A897C7B50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0349A29-0716-2641-A1D9-B4209EC2E4A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A5CB02AE-AC47-6E48-83D7-88314A09AC3F}"/>
              </a:ext>
            </a:extLst>
          </p:cNvPr>
          <p:cNvSpPr/>
          <p:nvPr/>
        </p:nvSpPr>
        <p:spPr>
          <a:xfrm rot="16200000">
            <a:off x="6021952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A78A687C-C943-FA4E-BB06-5715F8A56B0F}"/>
              </a:ext>
            </a:extLst>
          </p:cNvPr>
          <p:cNvSpPr/>
          <p:nvPr/>
        </p:nvSpPr>
        <p:spPr>
          <a:xfrm>
            <a:off x="6559515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258321F-E707-6443-BEE5-47B88133A371}"/>
              </a:ext>
            </a:extLst>
          </p:cNvPr>
          <p:cNvGrpSpPr/>
          <p:nvPr/>
        </p:nvGrpSpPr>
        <p:grpSpPr>
          <a:xfrm rot="16200000">
            <a:off x="6679422" y="3921153"/>
            <a:ext cx="1364224" cy="311369"/>
            <a:chOff x="2297660" y="4140835"/>
            <a:chExt cx="1364224" cy="311369"/>
          </a:xfrm>
        </p:grpSpPr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FAE8F21C-56E6-D949-B1F3-48C3F3E7720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8AD3C65-D8F0-014C-9C05-E26F883818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91CD301-4CE7-8341-8139-A04A02AE725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234D35A-F7EA-B14E-BAAC-A998DADB02E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4AF9BC-B01E-354E-AA3E-7ADFBDD1F07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A947B1F-803F-4640-9B02-B4AB27DE1CA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66E66B6B-A880-8C45-9C0E-852BAC3912B0}"/>
              </a:ext>
            </a:extLst>
          </p:cNvPr>
          <p:cNvSpPr/>
          <p:nvPr/>
        </p:nvSpPr>
        <p:spPr>
          <a:xfrm rot="16200000">
            <a:off x="707671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FE04A337-183A-664C-9CEB-17AB280AA381}"/>
              </a:ext>
            </a:extLst>
          </p:cNvPr>
          <p:cNvSpPr/>
          <p:nvPr/>
        </p:nvSpPr>
        <p:spPr>
          <a:xfrm>
            <a:off x="761427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FF8B752-FE06-BA4A-B417-A8D8CA66E813}"/>
              </a:ext>
            </a:extLst>
          </p:cNvPr>
          <p:cNvGrpSpPr/>
          <p:nvPr/>
        </p:nvGrpSpPr>
        <p:grpSpPr>
          <a:xfrm rot="16200000">
            <a:off x="7767666" y="3921152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8A0869B6-5117-054F-B6CA-7740CE71A40D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6BDA49-B9F0-3946-A24F-D3B854F478B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A4B5F6-91E6-374D-9A0B-B48D7E4A12D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A62087A-C58F-B54F-88C3-0C45E47A269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7C481CE-B417-3E4E-B0A2-E93772935E8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7D958D7-AB92-9C40-8E18-27A97104FC60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F7C69FA0-18E4-FB45-969C-DE83AF114448}"/>
              </a:ext>
            </a:extLst>
          </p:cNvPr>
          <p:cNvSpPr/>
          <p:nvPr/>
        </p:nvSpPr>
        <p:spPr>
          <a:xfrm rot="16200000">
            <a:off x="8164955" y="499685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5529D988-5C3D-FA47-9F3E-AEA374420A05}"/>
              </a:ext>
            </a:extLst>
          </p:cNvPr>
          <p:cNvSpPr txBox="1">
            <a:spLocks/>
          </p:cNvSpPr>
          <p:nvPr/>
        </p:nvSpPr>
        <p:spPr>
          <a:xfrm>
            <a:off x="4810871" y="543073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733C4180-9AE4-304D-B3D4-E3B658BE66C6}"/>
              </a:ext>
            </a:extLst>
          </p:cNvPr>
          <p:cNvSpPr txBox="1">
            <a:spLocks/>
          </p:cNvSpPr>
          <p:nvPr/>
        </p:nvSpPr>
        <p:spPr>
          <a:xfrm>
            <a:off x="5668857" y="543073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C4EC8E18-3BF8-7A4D-A689-3DA92CD30A1B}"/>
              </a:ext>
            </a:extLst>
          </p:cNvPr>
          <p:cNvSpPr txBox="1">
            <a:spLocks/>
          </p:cNvSpPr>
          <p:nvPr/>
        </p:nvSpPr>
        <p:spPr>
          <a:xfrm>
            <a:off x="6705648" y="544352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9C33A9CC-9636-A641-A961-AC0F967422EB}"/>
              </a:ext>
            </a:extLst>
          </p:cNvPr>
          <p:cNvSpPr txBox="1">
            <a:spLocks/>
          </p:cNvSpPr>
          <p:nvPr/>
        </p:nvSpPr>
        <p:spPr>
          <a:xfrm>
            <a:off x="7828602" y="545632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44F3AEEE-9414-C247-8873-8AB7425F7D01}"/>
              </a:ext>
            </a:extLst>
          </p:cNvPr>
          <p:cNvSpPr txBox="1">
            <a:spLocks/>
          </p:cNvSpPr>
          <p:nvPr/>
        </p:nvSpPr>
        <p:spPr>
          <a:xfrm>
            <a:off x="5122196" y="602617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55E77958-8C90-7147-B5EB-D38284B0D8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55E77958-8C90-7147-B5EB-D38284B0D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F6F903AE-B000-9D40-824A-20403B931A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F6F903AE-B000-9D40-824A-20403B931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9971A3B5-4ECF-444E-9891-BCC62CB5B8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9971A3B5-4ECF-444E-9891-BCC62CB5B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2567F23C-80D0-FC46-BC32-8EE2E6D033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2567F23C-80D0-FC46-BC32-8EE2E6D03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4837789-54B0-5D4B-B7A6-8C5C1986959F}"/>
              </a:ext>
            </a:extLst>
          </p:cNvPr>
          <p:cNvGrpSpPr/>
          <p:nvPr/>
        </p:nvGrpSpPr>
        <p:grpSpPr>
          <a:xfrm rot="16200000">
            <a:off x="9045407" y="3921152"/>
            <a:ext cx="1364224" cy="311369"/>
            <a:chOff x="2297660" y="4140835"/>
            <a:chExt cx="1364224" cy="311369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5D4792E3-A78C-F446-9C70-8B05D073BF0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D66A045-931D-C441-9EA0-4BD2F1C1E4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3323DD5-1E4E-814E-9145-006556B38AD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299BF30-C448-B044-8403-EE36C8A4248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1EBAA72-D17A-4F4C-9EB7-3CCD2A9BED0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11A76C3-DCED-2D46-A707-047F2CE368A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9484FD2A-509A-364A-9526-2AE6E7CD79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9484FD2A-509A-364A-9526-2AE6E7CD7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94D66879-1F86-3F40-8C67-F8A820A5FAB5}"/>
              </a:ext>
            </a:extLst>
          </p:cNvPr>
          <p:cNvSpPr txBox="1">
            <a:spLocks/>
          </p:cNvSpPr>
          <p:nvPr/>
        </p:nvSpPr>
        <p:spPr>
          <a:xfrm>
            <a:off x="9338524" y="545868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6D30115E-8F24-714C-AAC2-B452DD983AF7}"/>
              </a:ext>
            </a:extLst>
          </p:cNvPr>
          <p:cNvSpPr/>
          <p:nvPr/>
        </p:nvSpPr>
        <p:spPr>
          <a:xfrm rot="16200000">
            <a:off x="9442983" y="499665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ontent Placeholder 2">
            <a:extLst>
              <a:ext uri="{FF2B5EF4-FFF2-40B4-BE49-F238E27FC236}">
                <a16:creationId xmlns:a16="http://schemas.microsoft.com/office/drawing/2014/main" id="{9E220CA3-022E-D144-9059-2A864E2D6ECB}"/>
              </a:ext>
            </a:extLst>
          </p:cNvPr>
          <p:cNvSpPr txBox="1">
            <a:spLocks/>
          </p:cNvSpPr>
          <p:nvPr/>
        </p:nvSpPr>
        <p:spPr>
          <a:xfrm>
            <a:off x="9319759" y="599656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401672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239">
            <a:extLst>
              <a:ext uri="{FF2B5EF4-FFF2-40B4-BE49-F238E27FC236}">
                <a16:creationId xmlns:a16="http://schemas.microsoft.com/office/drawing/2014/main" id="{290AFBA3-8431-CD4B-9C02-B2C628A4C452}"/>
              </a:ext>
            </a:extLst>
          </p:cNvPr>
          <p:cNvSpPr/>
          <p:nvPr/>
        </p:nvSpPr>
        <p:spPr>
          <a:xfrm>
            <a:off x="6356207" y="2308562"/>
            <a:ext cx="314211" cy="1164335"/>
          </a:xfrm>
          <a:prstGeom prst="rect">
            <a:avLst/>
          </a:prstGeom>
          <a:solidFill>
            <a:srgbClr val="FFF2CC"/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2954D87-E4F8-984A-A6D2-D6E8A668EED7}"/>
              </a:ext>
            </a:extLst>
          </p:cNvPr>
          <p:cNvSpPr/>
          <p:nvPr/>
        </p:nvSpPr>
        <p:spPr>
          <a:xfrm>
            <a:off x="6949138" y="2314064"/>
            <a:ext cx="314211" cy="1164335"/>
          </a:xfrm>
          <a:prstGeom prst="rect">
            <a:avLst/>
          </a:prstGeom>
          <a:solidFill>
            <a:srgbClr val="FFF2CC">
              <a:alpha val="82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2CC4C89A-8CC8-3F41-B1F1-123C04B8D1CE}"/>
              </a:ext>
            </a:extLst>
          </p:cNvPr>
          <p:cNvSpPr/>
          <p:nvPr/>
        </p:nvSpPr>
        <p:spPr>
          <a:xfrm>
            <a:off x="7531518" y="2296948"/>
            <a:ext cx="314211" cy="1164335"/>
          </a:xfrm>
          <a:prstGeom prst="rect">
            <a:avLst/>
          </a:prstGeom>
          <a:solidFill>
            <a:srgbClr val="FFF2CC">
              <a:alpha val="35777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L8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476BFAE9-1252-AD4E-83D3-4EEA5ED8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42506539-0699-6A40-B502-1B3D788DA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08" y="1921525"/>
                <a:ext cx="4368608" cy="464883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Attention</a:t>
                </a:r>
                <a:r>
                  <a:rPr lang="en-US" sz="2000" dirty="0"/>
                  <a:t> allows a decoder, at each time step, to focus/use different amounts of the encoder’s hidden states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venir Book" panose="02000503020000020003" pitchFamily="2" charset="0"/>
                    <a:sym typeface="Wingdings" pitchFamily="2" charset="2"/>
                  </a:rPr>
                  <a:t>The resulting </a:t>
                </a:r>
                <a:r>
                  <a:rPr lang="en-US" sz="2000" dirty="0">
                    <a:solidFill>
                      <a:srgbClr val="0070C0"/>
                    </a:solidFill>
                    <a:latin typeface="Avenir Book" panose="02000503020000020003" pitchFamily="2" charset="0"/>
                    <a:sym typeface="Wingdings" pitchFamily="2" charset="2"/>
                  </a:rPr>
                  <a:t>context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venir Book" panose="02000503020000020003" pitchFamily="2" charset="0"/>
                    <a:sym typeface="Wingdings" pitchFamily="2" charset="2"/>
                  </a:rPr>
                  <a:t>is used, with the </a:t>
                </a:r>
                <a:r>
                  <a:rPr lang="en-US" sz="2000" dirty="0">
                    <a:solidFill>
                      <a:srgbClr val="C00000"/>
                    </a:solidFill>
                    <a:latin typeface="Avenir Book" panose="02000503020000020003" pitchFamily="2" charset="0"/>
                    <a:sym typeface="Wingdings" pitchFamily="2" charset="2"/>
                  </a:rPr>
                  <a:t>decoder’s current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venir Book" panose="02000503020000020003" pitchFamily="2" charset="0"/>
                    <a:sym typeface="Wingdings" pitchFamily="2" charset="2"/>
                  </a:rPr>
                  <a:t>,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  <a:latin typeface="Avenir Book" panose="02000503020000020003" pitchFamily="2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42506539-0699-6A40-B502-1B3D788DA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08" y="1921525"/>
                <a:ext cx="4368608" cy="4648835"/>
              </a:xfrm>
              <a:prstGeom prst="rect">
                <a:avLst/>
              </a:prstGeom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 110">
            <a:extLst>
              <a:ext uri="{FF2B5EF4-FFF2-40B4-BE49-F238E27FC236}">
                <a16:creationId xmlns:a16="http://schemas.microsoft.com/office/drawing/2014/main" id="{4B7010C0-D0E3-1048-9052-6647D0548774}"/>
              </a:ext>
            </a:extLst>
          </p:cNvPr>
          <p:cNvSpPr/>
          <p:nvPr/>
        </p:nvSpPr>
        <p:spPr>
          <a:xfrm>
            <a:off x="8126922" y="2323708"/>
            <a:ext cx="314211" cy="1164335"/>
          </a:xfrm>
          <a:prstGeom prst="rect">
            <a:avLst/>
          </a:prstGeom>
          <a:solidFill>
            <a:srgbClr val="FFF2CC">
              <a:alpha val="72000"/>
            </a:srgb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C68DA3B2-5EBF-E340-A2CB-4B31C5701BDF}"/>
              </a:ext>
            </a:extLst>
          </p:cNvPr>
          <p:cNvSpPr txBox="1">
            <a:spLocks/>
          </p:cNvSpPr>
          <p:nvPr/>
        </p:nvSpPr>
        <p:spPr>
          <a:xfrm>
            <a:off x="4947169" y="3815984"/>
            <a:ext cx="1193567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Input layer</a:t>
            </a:r>
          </a:p>
        </p:txBody>
      </p:sp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AA0F9BA0-7DAB-2845-8FB5-99C6ABFA62E8}"/>
              </a:ext>
            </a:extLst>
          </p:cNvPr>
          <p:cNvSpPr txBox="1">
            <a:spLocks/>
          </p:cNvSpPr>
          <p:nvPr/>
        </p:nvSpPr>
        <p:spPr>
          <a:xfrm>
            <a:off x="4493096" y="2750181"/>
            <a:ext cx="1765948" cy="629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Hidden layer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DD431BE-4D37-9E47-AA4B-4E69E6AC2AC9}"/>
              </a:ext>
            </a:extLst>
          </p:cNvPr>
          <p:cNvGrpSpPr/>
          <p:nvPr/>
        </p:nvGrpSpPr>
        <p:grpSpPr>
          <a:xfrm rot="16200000">
            <a:off x="6125401" y="2928237"/>
            <a:ext cx="777034" cy="170436"/>
            <a:chOff x="2297660" y="4140835"/>
            <a:chExt cx="1364224" cy="311369"/>
          </a:xfrm>
        </p:grpSpPr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66A7416-9A80-AE4F-A810-07E8D915B16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55DF697-B809-9445-B192-180D2ECAC45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137FFB8-4A21-B545-942B-755CDB259D8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4F83A49-88A2-B14E-8F71-B5499B98599C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C96B9C8-5438-194D-93A9-7D4B686E4A7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38D793E-5516-584A-BEC4-90BCC6B8DA3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229D8AFB-59E8-E449-8BC7-7B7D8BA8AC9A}"/>
              </a:ext>
            </a:extLst>
          </p:cNvPr>
          <p:cNvSpPr/>
          <p:nvPr/>
        </p:nvSpPr>
        <p:spPr>
          <a:xfrm rot="16200000">
            <a:off x="6351713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E60E4A9D-8B79-5443-BBD5-CAB5CB7DB881}"/>
              </a:ext>
            </a:extLst>
          </p:cNvPr>
          <p:cNvSpPr/>
          <p:nvPr/>
        </p:nvSpPr>
        <p:spPr>
          <a:xfrm>
            <a:off x="6652262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A443DCA-138F-2C49-BDED-83776DC54CC5}"/>
              </a:ext>
            </a:extLst>
          </p:cNvPr>
          <p:cNvGrpSpPr/>
          <p:nvPr/>
        </p:nvGrpSpPr>
        <p:grpSpPr>
          <a:xfrm rot="16200000">
            <a:off x="6717750" y="2928237"/>
            <a:ext cx="777034" cy="170436"/>
            <a:chOff x="2297660" y="4140835"/>
            <a:chExt cx="1364224" cy="311369"/>
          </a:xfrm>
        </p:grpSpPr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CB201B00-66B3-4D48-AD9D-8B21B0AB2F4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9156891-22F9-9549-8E3D-8A74A473F07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BFED63D-5203-C540-B826-BAE9726BEA1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2C208B5-36B3-454E-807C-841F88CFC6A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08C0B30-6C7C-F44F-9E00-535CF51821E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3B4573-95E1-8043-BF7E-E9CA2287BB5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3F424A29-9502-1E4A-AD0A-84875C13CB23}"/>
              </a:ext>
            </a:extLst>
          </p:cNvPr>
          <p:cNvSpPr/>
          <p:nvPr/>
        </p:nvSpPr>
        <p:spPr>
          <a:xfrm rot="16200000">
            <a:off x="6944062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>
            <a:extLst>
              <a:ext uri="{FF2B5EF4-FFF2-40B4-BE49-F238E27FC236}">
                <a16:creationId xmlns:a16="http://schemas.microsoft.com/office/drawing/2014/main" id="{DE9BFE8A-21EA-154E-A566-B06105E6F834}"/>
              </a:ext>
            </a:extLst>
          </p:cNvPr>
          <p:cNvSpPr/>
          <p:nvPr/>
        </p:nvSpPr>
        <p:spPr>
          <a:xfrm>
            <a:off x="7244611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1EAF774-1CAC-0243-A0EF-3003B13DDBEC}"/>
              </a:ext>
            </a:extLst>
          </p:cNvPr>
          <p:cNvGrpSpPr/>
          <p:nvPr/>
        </p:nvGrpSpPr>
        <p:grpSpPr>
          <a:xfrm rot="16200000">
            <a:off x="7295100" y="2928237"/>
            <a:ext cx="777034" cy="170436"/>
            <a:chOff x="2297660" y="4140835"/>
            <a:chExt cx="1364224" cy="311369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9859A2B0-E38A-584F-8452-71ABA7F57AA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C075061-3AE7-DE49-9770-8328148D798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DCA0E7B-C4A3-FA46-B86C-2EC7781DD43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5E40DF7-296E-6F4A-BBEB-0FB94BC810B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E8CC68F-BB1F-4749-9BFE-DB2C7ECB074E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447DE0B-7EDE-2D40-9D3E-93B9A236C2B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D9B3314B-17FD-7846-A919-EFAAD18DE63C}"/>
              </a:ext>
            </a:extLst>
          </p:cNvPr>
          <p:cNvSpPr/>
          <p:nvPr/>
        </p:nvSpPr>
        <p:spPr>
          <a:xfrm rot="16200000">
            <a:off x="7521412" y="354113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932BA233-B045-A844-834B-21ECC21188A6}"/>
              </a:ext>
            </a:extLst>
          </p:cNvPr>
          <p:cNvSpPr/>
          <p:nvPr/>
        </p:nvSpPr>
        <p:spPr>
          <a:xfrm>
            <a:off x="7821961" y="2912319"/>
            <a:ext cx="310601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749BDA5-1C71-074E-AE07-30769F5C7447}"/>
              </a:ext>
            </a:extLst>
          </p:cNvPr>
          <p:cNvGrpSpPr/>
          <p:nvPr/>
        </p:nvGrpSpPr>
        <p:grpSpPr>
          <a:xfrm rot="16200000">
            <a:off x="7890778" y="2928236"/>
            <a:ext cx="777034" cy="170436"/>
            <a:chOff x="2297660" y="4140835"/>
            <a:chExt cx="1364224" cy="31136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52BA139D-42AF-354A-8819-34864DDE0DE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6D1A954-BFF1-ED41-95A4-2FB238DF7BF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F8BEFF6-4A8B-C345-9A19-73B46EE43F3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2A90D42-6DB1-524A-860E-8A68B0AF107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8552CB9-0776-8843-9F9D-B993C5F03735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165EC758-64EB-974E-9DE7-9D691CE9250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D88076EB-4D7F-0B41-8E30-C8462FA5EE6A}"/>
              </a:ext>
            </a:extLst>
          </p:cNvPr>
          <p:cNvSpPr/>
          <p:nvPr/>
        </p:nvSpPr>
        <p:spPr>
          <a:xfrm rot="16200000">
            <a:off x="8117090" y="3541134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11A7DA64-ECEB-9841-9EFE-2A612E089D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1259" y="227739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0" name="Content Placeholder 2">
                <a:extLst>
                  <a:ext uri="{FF2B5EF4-FFF2-40B4-BE49-F238E27FC236}">
                    <a16:creationId xmlns:a16="http://schemas.microsoft.com/office/drawing/2014/main" id="{11A7DA64-ECEB-9841-9EFE-2A612E089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259" y="2277391"/>
                <a:ext cx="255278" cy="286834"/>
              </a:xfrm>
              <a:prstGeom prst="rect">
                <a:avLst/>
              </a:prstGeom>
              <a:blipFill>
                <a:blip r:embed="rId3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F0328F0B-C7ED-424D-B9B8-8D32F365F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7454" y="2291096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1" name="Content Placeholder 2">
                <a:extLst>
                  <a:ext uri="{FF2B5EF4-FFF2-40B4-BE49-F238E27FC236}">
                    <a16:creationId xmlns:a16="http://schemas.microsoft.com/office/drawing/2014/main" id="{F0328F0B-C7ED-424D-B9B8-8D32F365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454" y="2291096"/>
                <a:ext cx="255278" cy="286834"/>
              </a:xfrm>
              <a:prstGeom prst="rect">
                <a:avLst/>
              </a:prstGeom>
              <a:blipFill>
                <a:blip r:embed="rId4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5F26ECF7-AAB9-3E48-9C9B-B5FE0507CE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6466" y="2291117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2" name="Content Placeholder 2">
                <a:extLst>
                  <a:ext uri="{FF2B5EF4-FFF2-40B4-BE49-F238E27FC236}">
                    <a16:creationId xmlns:a16="http://schemas.microsoft.com/office/drawing/2014/main" id="{5F26ECF7-AAB9-3E48-9C9B-B5FE0507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466" y="2291117"/>
                <a:ext cx="255278" cy="286834"/>
              </a:xfrm>
              <a:prstGeom prst="rect">
                <a:avLst/>
              </a:prstGeom>
              <a:blipFill>
                <a:blip r:embed="rId5"/>
                <a:stretch>
                  <a:fillRect r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104098AE-445E-9542-8DC1-36DEF8C061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6636" y="228439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53" name="Content Placeholder 2">
                <a:extLst>
                  <a:ext uri="{FF2B5EF4-FFF2-40B4-BE49-F238E27FC236}">
                    <a16:creationId xmlns:a16="http://schemas.microsoft.com/office/drawing/2014/main" id="{104098AE-445E-9542-8DC1-36DEF8C0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636" y="2284391"/>
                <a:ext cx="255278" cy="286834"/>
              </a:xfrm>
              <a:prstGeom prst="rect">
                <a:avLst/>
              </a:prstGeom>
              <a:blipFill>
                <a:blip r:embed="rId6"/>
                <a:stretch>
                  <a:fillRect r="-2381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F66A30FF-B25B-9A40-BD67-5FC6CC8DE92E}"/>
              </a:ext>
            </a:extLst>
          </p:cNvPr>
          <p:cNvSpPr txBox="1">
            <a:spLocks/>
          </p:cNvSpPr>
          <p:nvPr/>
        </p:nvSpPr>
        <p:spPr>
          <a:xfrm>
            <a:off x="6224504" y="3776891"/>
            <a:ext cx="494448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E587C69F-60E7-334F-A7AF-BD0BC084553D}"/>
              </a:ext>
            </a:extLst>
          </p:cNvPr>
          <p:cNvSpPr txBox="1">
            <a:spLocks/>
          </p:cNvSpPr>
          <p:nvPr/>
        </p:nvSpPr>
        <p:spPr>
          <a:xfrm>
            <a:off x="6757086" y="3784606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FEE061C2-6264-924E-90DC-99E0C0866B8F}"/>
              </a:ext>
            </a:extLst>
          </p:cNvPr>
          <p:cNvSpPr txBox="1">
            <a:spLocks/>
          </p:cNvSpPr>
          <p:nvPr/>
        </p:nvSpPr>
        <p:spPr>
          <a:xfrm>
            <a:off x="7324601" y="3770874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F415ADFF-2664-7744-821F-2F7606259AB2}"/>
              </a:ext>
            </a:extLst>
          </p:cNvPr>
          <p:cNvSpPr txBox="1">
            <a:spLocks/>
          </p:cNvSpPr>
          <p:nvPr/>
        </p:nvSpPr>
        <p:spPr>
          <a:xfrm>
            <a:off x="7939279" y="3767652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73D37249-D0EC-1944-9901-13F6FD5D40FD}"/>
              </a:ext>
            </a:extLst>
          </p:cNvPr>
          <p:cNvSpPr txBox="1">
            <a:spLocks/>
          </p:cNvSpPr>
          <p:nvPr/>
        </p:nvSpPr>
        <p:spPr>
          <a:xfrm>
            <a:off x="6630368" y="4254618"/>
            <a:ext cx="1901635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85F7F8E-7903-B045-8274-A1E84ADB2649}"/>
              </a:ext>
            </a:extLst>
          </p:cNvPr>
          <p:cNvGrpSpPr/>
          <p:nvPr/>
        </p:nvGrpSpPr>
        <p:grpSpPr>
          <a:xfrm rot="16200000">
            <a:off x="8574348" y="2929726"/>
            <a:ext cx="777034" cy="170436"/>
            <a:chOff x="2297660" y="4140835"/>
            <a:chExt cx="1364224" cy="311369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988FEBF3-F8B5-024E-AA67-15CFA8BBF15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0B250E8-7B01-654A-8829-A30D6C0349C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C4533DD-246C-A749-B857-FA3EC0CF02E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BFFE31B-920E-2E49-A573-A2D3E992E69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CE10B0-5FD5-0741-B495-AE1CB99DD4A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AB3E093-079E-7048-A30B-89055755E5C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6" name="Right Arrow 165">
            <a:extLst>
              <a:ext uri="{FF2B5EF4-FFF2-40B4-BE49-F238E27FC236}">
                <a16:creationId xmlns:a16="http://schemas.microsoft.com/office/drawing/2014/main" id="{255628A7-3977-1146-A3B4-EA3E45146B2D}"/>
              </a:ext>
            </a:extLst>
          </p:cNvPr>
          <p:cNvSpPr/>
          <p:nvPr/>
        </p:nvSpPr>
        <p:spPr>
          <a:xfrm rot="16200000">
            <a:off x="8796307" y="3544322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>
            <a:extLst>
              <a:ext uri="{FF2B5EF4-FFF2-40B4-BE49-F238E27FC236}">
                <a16:creationId xmlns:a16="http://schemas.microsoft.com/office/drawing/2014/main" id="{658C283A-686E-BF44-AA3D-6BCCED9B9012}"/>
              </a:ext>
            </a:extLst>
          </p:cNvPr>
          <p:cNvSpPr/>
          <p:nvPr/>
        </p:nvSpPr>
        <p:spPr>
          <a:xfrm>
            <a:off x="9101209" y="2913808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EA2F09B-9DF5-0D44-96F3-BB948AD97B4E}"/>
              </a:ext>
            </a:extLst>
          </p:cNvPr>
          <p:cNvGrpSpPr/>
          <p:nvPr/>
        </p:nvGrpSpPr>
        <p:grpSpPr>
          <a:xfrm rot="16200000">
            <a:off x="9079101" y="2918871"/>
            <a:ext cx="777034" cy="170436"/>
            <a:chOff x="2297660" y="4140835"/>
            <a:chExt cx="1364224" cy="311369"/>
          </a:xfrm>
        </p:grpSpPr>
        <p:sp>
          <p:nvSpPr>
            <p:cNvPr id="169" name="Rounded Rectangle 168">
              <a:extLst>
                <a:ext uri="{FF2B5EF4-FFF2-40B4-BE49-F238E27FC236}">
                  <a16:creationId xmlns:a16="http://schemas.microsoft.com/office/drawing/2014/main" id="{9DD48082-1342-4F46-8E9A-1824F220ED1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0073E69-1699-1640-BEB5-7AAAB13519A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6C62B2A-16B1-F545-9769-B1D479B9D7F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550B49E-72CB-5C4B-AE76-CB9653448CB2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C1CE4B9-43FD-F54C-A609-B6335DD5D44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437E481-B857-DC45-9160-FA482F819CA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75" name="Right Arrow 174">
            <a:extLst>
              <a:ext uri="{FF2B5EF4-FFF2-40B4-BE49-F238E27FC236}">
                <a16:creationId xmlns:a16="http://schemas.microsoft.com/office/drawing/2014/main" id="{9F3E5D0E-EDF0-344F-A0E8-0CB772783623}"/>
              </a:ext>
            </a:extLst>
          </p:cNvPr>
          <p:cNvSpPr/>
          <p:nvPr/>
        </p:nvSpPr>
        <p:spPr>
          <a:xfrm rot="16200000">
            <a:off x="9311010" y="3540118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3C116F71-4516-1A4D-B2B6-22EB488817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3971" y="2280294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6" name="Content Placeholder 2">
                <a:extLst>
                  <a:ext uri="{FF2B5EF4-FFF2-40B4-BE49-F238E27FC236}">
                    <a16:creationId xmlns:a16="http://schemas.microsoft.com/office/drawing/2014/main" id="{3C116F71-4516-1A4D-B2B6-22EB4888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971" y="2280294"/>
                <a:ext cx="255278" cy="286834"/>
              </a:xfrm>
              <a:prstGeom prst="rect">
                <a:avLst/>
              </a:prstGeom>
              <a:blipFill>
                <a:blip r:embed="rId7"/>
                <a:stretch>
                  <a:fillRect l="-2272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E3EB4508-231D-644C-AA38-167419F25B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2570" y="2283144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77" name="Content Placeholder 2">
                <a:extLst>
                  <a:ext uri="{FF2B5EF4-FFF2-40B4-BE49-F238E27FC236}">
                    <a16:creationId xmlns:a16="http://schemas.microsoft.com/office/drawing/2014/main" id="{E3EB4508-231D-644C-AA38-167419F2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570" y="2283144"/>
                <a:ext cx="255278" cy="286834"/>
              </a:xfrm>
              <a:prstGeom prst="rect">
                <a:avLst/>
              </a:prstGeom>
              <a:blipFill>
                <a:blip r:embed="rId8"/>
                <a:stretch>
                  <a:fillRect l="-2381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78ED78E9-6006-E346-B761-7C1F089C3E77}"/>
              </a:ext>
            </a:extLst>
          </p:cNvPr>
          <p:cNvSpPr txBox="1">
            <a:spLocks/>
          </p:cNvSpPr>
          <p:nvPr/>
        </p:nvSpPr>
        <p:spPr>
          <a:xfrm>
            <a:off x="8709543" y="3771157"/>
            <a:ext cx="504356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dirty="0">
                <a:solidFill>
                  <a:srgbClr val="C00000"/>
                </a:solidFill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4EFF64A3-C856-4B42-89CE-54837D1B8A53}"/>
              </a:ext>
            </a:extLst>
          </p:cNvPr>
          <p:cNvSpPr txBox="1">
            <a:spLocks/>
          </p:cNvSpPr>
          <p:nvPr/>
        </p:nvSpPr>
        <p:spPr>
          <a:xfrm>
            <a:off x="9620441" y="3775573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fr-FR" sz="1200">
                <a:solidFill>
                  <a:srgbClr val="C00000"/>
                </a:solidFill>
              </a:rPr>
              <a:t>chien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0" name="Content Placeholder 2">
            <a:extLst>
              <a:ext uri="{FF2B5EF4-FFF2-40B4-BE49-F238E27FC236}">
                <a16:creationId xmlns:a16="http://schemas.microsoft.com/office/drawing/2014/main" id="{21256E47-1231-1942-9F11-2F1FA849659B}"/>
              </a:ext>
            </a:extLst>
          </p:cNvPr>
          <p:cNvSpPr txBox="1">
            <a:spLocks/>
          </p:cNvSpPr>
          <p:nvPr/>
        </p:nvSpPr>
        <p:spPr>
          <a:xfrm>
            <a:off x="10164303" y="3777747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err="1">
                <a:solidFill>
                  <a:srgbClr val="C00000"/>
                </a:solidFill>
                <a:latin typeface="Avenir Light" panose="020B0402020203020204" pitchFamily="34" charset="77"/>
              </a:rPr>
              <a:t>brun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D912B027-3A83-D546-88E3-D732636C599D}"/>
              </a:ext>
            </a:extLst>
          </p:cNvPr>
          <p:cNvSpPr txBox="1">
            <a:spLocks/>
          </p:cNvSpPr>
          <p:nvPr/>
        </p:nvSpPr>
        <p:spPr>
          <a:xfrm>
            <a:off x="10650484" y="3781645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solidFill>
                  <a:srgbClr val="C00000"/>
                </a:solidFill>
                <a:latin typeface="Avenir Light" panose="020B0402020203020204" pitchFamily="34" charset="77"/>
              </a:rPr>
              <a:t>a</a:t>
            </a:r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FE3B82F8-3611-0741-92ED-8E0F48D73D48}"/>
              </a:ext>
            </a:extLst>
          </p:cNvPr>
          <p:cNvSpPr txBox="1">
            <a:spLocks/>
          </p:cNvSpPr>
          <p:nvPr/>
        </p:nvSpPr>
        <p:spPr>
          <a:xfrm>
            <a:off x="9452519" y="4305701"/>
            <a:ext cx="1773649" cy="268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C52D609A-47CD-364A-8172-9FE7A9CC51E2}"/>
              </a:ext>
            </a:extLst>
          </p:cNvPr>
          <p:cNvSpPr txBox="1">
            <a:spLocks/>
          </p:cNvSpPr>
          <p:nvPr/>
        </p:nvSpPr>
        <p:spPr>
          <a:xfrm>
            <a:off x="11134577" y="3781645"/>
            <a:ext cx="678824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 err="1">
                <a:solidFill>
                  <a:srgbClr val="C00000"/>
                </a:solidFill>
                <a:latin typeface="Avenir Light" panose="020B0402020203020204" pitchFamily="34" charset="77"/>
              </a:rPr>
              <a:t>couru</a:t>
            </a: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FAC0B198-01A3-A940-9097-1AE35685E86D}"/>
              </a:ext>
            </a:extLst>
          </p:cNvPr>
          <p:cNvSpPr/>
          <p:nvPr/>
        </p:nvSpPr>
        <p:spPr>
          <a:xfrm>
            <a:off x="8532004" y="2928638"/>
            <a:ext cx="267216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ight Arrow 184">
            <a:extLst>
              <a:ext uri="{FF2B5EF4-FFF2-40B4-BE49-F238E27FC236}">
                <a16:creationId xmlns:a16="http://schemas.microsoft.com/office/drawing/2014/main" id="{9B91FE88-A4B4-F049-B79C-A722FEDD55D8}"/>
              </a:ext>
            </a:extLst>
          </p:cNvPr>
          <p:cNvSpPr/>
          <p:nvPr/>
        </p:nvSpPr>
        <p:spPr>
          <a:xfrm>
            <a:off x="9604094" y="2909165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D7929DA-98BA-664B-BC0F-5CDCF2D40C72}"/>
              </a:ext>
            </a:extLst>
          </p:cNvPr>
          <p:cNvGrpSpPr/>
          <p:nvPr/>
        </p:nvGrpSpPr>
        <p:grpSpPr>
          <a:xfrm rot="16200000">
            <a:off x="9581986" y="2914228"/>
            <a:ext cx="777034" cy="170436"/>
            <a:chOff x="2297660" y="4140835"/>
            <a:chExt cx="1364224" cy="311369"/>
          </a:xfrm>
        </p:grpSpPr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BC7D0693-BD1C-7245-900A-B336CC87FAE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0FBDBAD-5B80-EF4F-9C67-947E9AC6811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4501836-4D82-F24D-BD64-0A9A90529D0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410A32C-2539-444A-BDAF-C5052AE9687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A0B8919-DF4A-1E46-862C-1C1AA10B245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E1E3C35-7C45-A042-AD6A-5EC7C8A72EA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93" name="Right Arrow 192">
            <a:extLst>
              <a:ext uri="{FF2B5EF4-FFF2-40B4-BE49-F238E27FC236}">
                <a16:creationId xmlns:a16="http://schemas.microsoft.com/office/drawing/2014/main" id="{68A2C7F3-E72E-844E-B95A-6E9D06654A22}"/>
              </a:ext>
            </a:extLst>
          </p:cNvPr>
          <p:cNvSpPr/>
          <p:nvPr/>
        </p:nvSpPr>
        <p:spPr>
          <a:xfrm rot="16200000">
            <a:off x="9813895" y="3535475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Content Placeholder 2">
                <a:extLst>
                  <a:ext uri="{FF2B5EF4-FFF2-40B4-BE49-F238E27FC236}">
                    <a16:creationId xmlns:a16="http://schemas.microsoft.com/office/drawing/2014/main" id="{A918C243-241D-FE4A-B50F-EAFDF1657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5455" y="2278501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94" name="Content Placeholder 2">
                <a:extLst>
                  <a:ext uri="{FF2B5EF4-FFF2-40B4-BE49-F238E27FC236}">
                    <a16:creationId xmlns:a16="http://schemas.microsoft.com/office/drawing/2014/main" id="{A918C243-241D-FE4A-B50F-EAFDF1657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455" y="2278501"/>
                <a:ext cx="255278" cy="286834"/>
              </a:xfrm>
              <a:prstGeom prst="rect">
                <a:avLst/>
              </a:prstGeom>
              <a:blipFill>
                <a:blip r:embed="rId9"/>
                <a:stretch>
                  <a:fillRect l="-285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Right Arrow 194">
            <a:extLst>
              <a:ext uri="{FF2B5EF4-FFF2-40B4-BE49-F238E27FC236}">
                <a16:creationId xmlns:a16="http://schemas.microsoft.com/office/drawing/2014/main" id="{CE3B3D89-71AB-314A-81EC-13FDBAE65706}"/>
              </a:ext>
            </a:extLst>
          </p:cNvPr>
          <p:cNvSpPr/>
          <p:nvPr/>
        </p:nvSpPr>
        <p:spPr>
          <a:xfrm>
            <a:off x="10121516" y="2921361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B5282AF-F944-F54A-9EE5-FA309FEB4425}"/>
              </a:ext>
            </a:extLst>
          </p:cNvPr>
          <p:cNvGrpSpPr/>
          <p:nvPr/>
        </p:nvGrpSpPr>
        <p:grpSpPr>
          <a:xfrm rot="16200000">
            <a:off x="10099408" y="2926424"/>
            <a:ext cx="777034" cy="170436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DA82FAA-6DEE-EE48-A824-1A94DD78B72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B555D91-0229-8648-92DD-98260BF8B7C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082FAE2-EC62-6446-AD30-ABA1CDE0D11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1C0C7BBD-9EE0-0A4B-8726-249E790BE44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10F7E37-E87F-2D4C-BF85-E5B627F76A8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0A60554-11E7-AA40-A13C-840B578BD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03" name="Right Arrow 202">
            <a:extLst>
              <a:ext uri="{FF2B5EF4-FFF2-40B4-BE49-F238E27FC236}">
                <a16:creationId xmlns:a16="http://schemas.microsoft.com/office/drawing/2014/main" id="{FCD53EC0-9DF5-EE48-9F9A-CE79142C9696}"/>
              </a:ext>
            </a:extLst>
          </p:cNvPr>
          <p:cNvSpPr/>
          <p:nvPr/>
        </p:nvSpPr>
        <p:spPr>
          <a:xfrm rot="16200000">
            <a:off x="10331317" y="3547671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Content Placeholder 2">
                <a:extLst>
                  <a:ext uri="{FF2B5EF4-FFF2-40B4-BE49-F238E27FC236}">
                    <a16:creationId xmlns:a16="http://schemas.microsoft.com/office/drawing/2014/main" id="{32912B8A-8B23-484C-8B23-F3B5C4C606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2877" y="2290698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04" name="Content Placeholder 2">
                <a:extLst>
                  <a:ext uri="{FF2B5EF4-FFF2-40B4-BE49-F238E27FC236}">
                    <a16:creationId xmlns:a16="http://schemas.microsoft.com/office/drawing/2014/main" id="{32912B8A-8B23-484C-8B23-F3B5C4C60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877" y="2290698"/>
                <a:ext cx="255278" cy="286834"/>
              </a:xfrm>
              <a:prstGeom prst="rect">
                <a:avLst/>
              </a:prstGeom>
              <a:blipFill>
                <a:blip r:embed="rId10"/>
                <a:stretch>
                  <a:fillRect l="-2381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ight Arrow 204">
            <a:extLst>
              <a:ext uri="{FF2B5EF4-FFF2-40B4-BE49-F238E27FC236}">
                <a16:creationId xmlns:a16="http://schemas.microsoft.com/office/drawing/2014/main" id="{F5F8FCC5-5E13-B043-9A59-1C4A8173A620}"/>
              </a:ext>
            </a:extLst>
          </p:cNvPr>
          <p:cNvSpPr/>
          <p:nvPr/>
        </p:nvSpPr>
        <p:spPr>
          <a:xfrm>
            <a:off x="10629824" y="2924929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19FE830-DEEC-CC4E-943F-52032CB9039E}"/>
              </a:ext>
            </a:extLst>
          </p:cNvPr>
          <p:cNvGrpSpPr/>
          <p:nvPr/>
        </p:nvGrpSpPr>
        <p:grpSpPr>
          <a:xfrm rot="16200000">
            <a:off x="10607716" y="2929992"/>
            <a:ext cx="777034" cy="170436"/>
            <a:chOff x="2297660" y="4140835"/>
            <a:chExt cx="1364224" cy="311369"/>
          </a:xfrm>
        </p:grpSpPr>
        <p:sp>
          <p:nvSpPr>
            <p:cNvPr id="207" name="Rounded Rectangle 206">
              <a:extLst>
                <a:ext uri="{FF2B5EF4-FFF2-40B4-BE49-F238E27FC236}">
                  <a16:creationId xmlns:a16="http://schemas.microsoft.com/office/drawing/2014/main" id="{5BD1B8E7-FAAD-9148-ACE6-9FA79CD9BA0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2B2B3AD8-2658-3749-BACB-293828D01FB3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B65C71C-09A1-E14A-8572-09D4EE0D395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C330C04-04BA-0640-BAEF-C114B25A6CE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7FB5894-C1C5-044A-B6EC-E09DA80C8C61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49F9BAD-71E1-8742-8A5E-DB767C1D95B4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13" name="Right Arrow 212">
            <a:extLst>
              <a:ext uri="{FF2B5EF4-FFF2-40B4-BE49-F238E27FC236}">
                <a16:creationId xmlns:a16="http://schemas.microsoft.com/office/drawing/2014/main" id="{6D70E485-56EA-6B4F-87A9-601423866AAA}"/>
              </a:ext>
            </a:extLst>
          </p:cNvPr>
          <p:cNvSpPr/>
          <p:nvPr/>
        </p:nvSpPr>
        <p:spPr>
          <a:xfrm rot="16200000">
            <a:off x="10839625" y="3551239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83719295-FA7B-5B47-A630-A6C6774AE9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185" y="2294266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14" name="Content Placeholder 2">
                <a:extLst>
                  <a:ext uri="{FF2B5EF4-FFF2-40B4-BE49-F238E27FC236}">
                    <a16:creationId xmlns:a16="http://schemas.microsoft.com/office/drawing/2014/main" id="{83719295-FA7B-5B47-A630-A6C6774AE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185" y="2294266"/>
                <a:ext cx="255278" cy="286834"/>
              </a:xfrm>
              <a:prstGeom prst="rect">
                <a:avLst/>
              </a:prstGeom>
              <a:blipFill>
                <a:blip r:embed="rId11"/>
                <a:stretch>
                  <a:fillRect l="-238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Content Placeholder 2">
            <a:extLst>
              <a:ext uri="{FF2B5EF4-FFF2-40B4-BE49-F238E27FC236}">
                <a16:creationId xmlns:a16="http://schemas.microsoft.com/office/drawing/2014/main" id="{6ACC2171-3F4A-1345-AF87-400150A0D376}"/>
              </a:ext>
            </a:extLst>
          </p:cNvPr>
          <p:cNvSpPr txBox="1">
            <a:spLocks/>
          </p:cNvSpPr>
          <p:nvPr/>
        </p:nvSpPr>
        <p:spPr>
          <a:xfrm>
            <a:off x="9215743" y="3781645"/>
            <a:ext cx="504356" cy="286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200">
                <a:solidFill>
                  <a:srgbClr val="C00000"/>
                </a:solidFill>
                <a:latin typeface="Avenir Light" panose="020B0402020203020204" pitchFamily="34" charset="77"/>
              </a:rPr>
              <a:t>Le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1200">
              <a:solidFill>
                <a:srgbClr val="C00000"/>
              </a:solidFill>
              <a:latin typeface="Avenir Light" panose="020B0402020203020204" pitchFamily="34" charset="77"/>
            </a:endParaRPr>
          </a:p>
        </p:txBody>
      </p:sp>
      <p:sp>
        <p:nvSpPr>
          <p:cNvPr id="216" name="Right Arrow 215">
            <a:extLst>
              <a:ext uri="{FF2B5EF4-FFF2-40B4-BE49-F238E27FC236}">
                <a16:creationId xmlns:a16="http://schemas.microsoft.com/office/drawing/2014/main" id="{1B731878-6EA9-E64D-BC94-310EF43836FD}"/>
              </a:ext>
            </a:extLst>
          </p:cNvPr>
          <p:cNvSpPr/>
          <p:nvPr/>
        </p:nvSpPr>
        <p:spPr>
          <a:xfrm>
            <a:off x="11116005" y="2937016"/>
            <a:ext cx="220327" cy="187667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4DF912A-D43E-894F-A009-286681D10F41}"/>
              </a:ext>
            </a:extLst>
          </p:cNvPr>
          <p:cNvGrpSpPr/>
          <p:nvPr/>
        </p:nvGrpSpPr>
        <p:grpSpPr>
          <a:xfrm rot="16200000">
            <a:off x="11093898" y="2942079"/>
            <a:ext cx="777034" cy="170436"/>
            <a:chOff x="2297660" y="4140835"/>
            <a:chExt cx="1364224" cy="311369"/>
          </a:xfrm>
        </p:grpSpPr>
        <p:sp>
          <p:nvSpPr>
            <p:cNvPr id="218" name="Rounded Rectangle 217">
              <a:extLst>
                <a:ext uri="{FF2B5EF4-FFF2-40B4-BE49-F238E27FC236}">
                  <a16:creationId xmlns:a16="http://schemas.microsoft.com/office/drawing/2014/main" id="{20BBA055-617E-AA40-A54B-B87D50002E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A72EC82-E1DC-BE44-A84F-7E63F1C1FB5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C702674-BC05-4C42-822F-21FD2E3ADFC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12732D1B-4D96-1648-ADA6-004F966200D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08DB9E6-310D-7A49-9213-08535326C7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F844477-4DE4-C345-BC49-6312C5EFE16E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24" name="Right Arrow 223">
            <a:extLst>
              <a:ext uri="{FF2B5EF4-FFF2-40B4-BE49-F238E27FC236}">
                <a16:creationId xmlns:a16="http://schemas.microsoft.com/office/drawing/2014/main" id="{ECEB6D25-C104-614D-B3B2-857FEF0B0EAB}"/>
              </a:ext>
            </a:extLst>
          </p:cNvPr>
          <p:cNvSpPr/>
          <p:nvPr/>
        </p:nvSpPr>
        <p:spPr>
          <a:xfrm rot="16200000">
            <a:off x="11325807" y="3563326"/>
            <a:ext cx="323201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Content Placeholder 2">
                <a:extLst>
                  <a:ext uri="{FF2B5EF4-FFF2-40B4-BE49-F238E27FC236}">
                    <a16:creationId xmlns:a16="http://schemas.microsoft.com/office/drawing/2014/main" id="{30087C5E-6DAF-F94B-939D-C6CD90F156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67367" y="2306353"/>
                <a:ext cx="255278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25" name="Content Placeholder 2">
                <a:extLst>
                  <a:ext uri="{FF2B5EF4-FFF2-40B4-BE49-F238E27FC236}">
                    <a16:creationId xmlns:a16="http://schemas.microsoft.com/office/drawing/2014/main" id="{30087C5E-6DAF-F94B-939D-C6CD90F15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367" y="2306353"/>
                <a:ext cx="255278" cy="286834"/>
              </a:xfrm>
              <a:prstGeom prst="rect">
                <a:avLst/>
              </a:prstGeom>
              <a:blipFill>
                <a:blip r:embed="rId12"/>
                <a:stretch>
                  <a:fillRect l="-2857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Right Arrow 225">
            <a:extLst>
              <a:ext uri="{FF2B5EF4-FFF2-40B4-BE49-F238E27FC236}">
                <a16:creationId xmlns:a16="http://schemas.microsoft.com/office/drawing/2014/main" id="{C46DBB63-2956-5A42-8A5D-EA993D5E430A}"/>
              </a:ext>
            </a:extLst>
          </p:cNvPr>
          <p:cNvSpPr/>
          <p:nvPr/>
        </p:nvSpPr>
        <p:spPr>
          <a:xfrm rot="16200000">
            <a:off x="8832206" y="2101596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940630A9-E05A-D148-A50C-CDE7CB295FAB}"/>
              </a:ext>
            </a:extLst>
          </p:cNvPr>
          <p:cNvSpPr/>
          <p:nvPr/>
        </p:nvSpPr>
        <p:spPr>
          <a:xfrm rot="16200000">
            <a:off x="9318281" y="2103158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ight Arrow 227">
            <a:extLst>
              <a:ext uri="{FF2B5EF4-FFF2-40B4-BE49-F238E27FC236}">
                <a16:creationId xmlns:a16="http://schemas.microsoft.com/office/drawing/2014/main" id="{3C048648-9D6C-9545-9B44-BF80D4A7C50F}"/>
              </a:ext>
            </a:extLst>
          </p:cNvPr>
          <p:cNvSpPr/>
          <p:nvPr/>
        </p:nvSpPr>
        <p:spPr>
          <a:xfrm rot="16200000">
            <a:off x="9814780" y="2102826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ight Arrow 228">
            <a:extLst>
              <a:ext uri="{FF2B5EF4-FFF2-40B4-BE49-F238E27FC236}">
                <a16:creationId xmlns:a16="http://schemas.microsoft.com/office/drawing/2014/main" id="{13F26C4B-6C64-7C4F-94C9-967CB6B645F0}"/>
              </a:ext>
            </a:extLst>
          </p:cNvPr>
          <p:cNvSpPr/>
          <p:nvPr/>
        </p:nvSpPr>
        <p:spPr>
          <a:xfrm rot="16200000">
            <a:off x="10341072" y="2104405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ight Arrow 229">
            <a:extLst>
              <a:ext uri="{FF2B5EF4-FFF2-40B4-BE49-F238E27FC236}">
                <a16:creationId xmlns:a16="http://schemas.microsoft.com/office/drawing/2014/main" id="{10F176DA-AE44-3844-A008-FA239AF2C495}"/>
              </a:ext>
            </a:extLst>
          </p:cNvPr>
          <p:cNvSpPr/>
          <p:nvPr/>
        </p:nvSpPr>
        <p:spPr>
          <a:xfrm rot="16200000">
            <a:off x="10842973" y="2110099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ight Arrow 230">
            <a:extLst>
              <a:ext uri="{FF2B5EF4-FFF2-40B4-BE49-F238E27FC236}">
                <a16:creationId xmlns:a16="http://schemas.microsoft.com/office/drawing/2014/main" id="{1AAA9493-9A5C-1D4A-973F-CD95021DF88A}"/>
              </a:ext>
            </a:extLst>
          </p:cNvPr>
          <p:cNvSpPr/>
          <p:nvPr/>
        </p:nvSpPr>
        <p:spPr>
          <a:xfrm rot="16200000">
            <a:off x="11321926" y="2125171"/>
            <a:ext cx="271233" cy="18035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Content Placeholder 2">
                <a:extLst>
                  <a:ext uri="{FF2B5EF4-FFF2-40B4-BE49-F238E27FC236}">
                    <a16:creationId xmlns:a16="http://schemas.microsoft.com/office/drawing/2014/main" id="{AC74CD98-3DAC-9944-ACF1-5AA5B447B3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2937" y="169564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2" name="Content Placeholder 2">
                <a:extLst>
                  <a:ext uri="{FF2B5EF4-FFF2-40B4-BE49-F238E27FC236}">
                    <a16:creationId xmlns:a16="http://schemas.microsoft.com/office/drawing/2014/main" id="{AC74CD98-3DAC-9944-ACF1-5AA5B447B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37" y="1695640"/>
                <a:ext cx="863073" cy="286834"/>
              </a:xfrm>
              <a:prstGeom prst="rect">
                <a:avLst/>
              </a:prstGeom>
              <a:blipFill>
                <a:blip r:embed="rId13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Content Placeholder 2">
                <a:extLst>
                  <a:ext uri="{FF2B5EF4-FFF2-40B4-BE49-F238E27FC236}">
                    <a16:creationId xmlns:a16="http://schemas.microsoft.com/office/drawing/2014/main" id="{C999AF1C-3955-1841-8B6E-64D0730D76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9324" y="1697651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3" name="Content Placeholder 2">
                <a:extLst>
                  <a:ext uri="{FF2B5EF4-FFF2-40B4-BE49-F238E27FC236}">
                    <a16:creationId xmlns:a16="http://schemas.microsoft.com/office/drawing/2014/main" id="{C999AF1C-3955-1841-8B6E-64D0730D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324" y="1697651"/>
                <a:ext cx="863073" cy="286834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Content Placeholder 2">
                <a:extLst>
                  <a:ext uri="{FF2B5EF4-FFF2-40B4-BE49-F238E27FC236}">
                    <a16:creationId xmlns:a16="http://schemas.microsoft.com/office/drawing/2014/main" id="{24FB7248-80A7-BA4C-8825-2F9461373C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3856" y="1701275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4" name="Content Placeholder 2">
                <a:extLst>
                  <a:ext uri="{FF2B5EF4-FFF2-40B4-BE49-F238E27FC236}">
                    <a16:creationId xmlns:a16="http://schemas.microsoft.com/office/drawing/2014/main" id="{24FB7248-80A7-BA4C-8825-2F9461373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856" y="1701275"/>
                <a:ext cx="863073" cy="286834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Content Placeholder 2">
                <a:extLst>
                  <a:ext uri="{FF2B5EF4-FFF2-40B4-BE49-F238E27FC236}">
                    <a16:creationId xmlns:a16="http://schemas.microsoft.com/office/drawing/2014/main" id="{74BBB2E4-1242-5244-A6C0-3E98103923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852" y="1698366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5" name="Content Placeholder 2">
                <a:extLst>
                  <a:ext uri="{FF2B5EF4-FFF2-40B4-BE49-F238E27FC236}">
                    <a16:creationId xmlns:a16="http://schemas.microsoft.com/office/drawing/2014/main" id="{74BBB2E4-1242-5244-A6C0-3E9810392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852" y="1698366"/>
                <a:ext cx="863073" cy="286834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Content Placeholder 2">
                <a:extLst>
                  <a:ext uri="{FF2B5EF4-FFF2-40B4-BE49-F238E27FC236}">
                    <a16:creationId xmlns:a16="http://schemas.microsoft.com/office/drawing/2014/main" id="{FFC29043-8ABE-FB4D-971A-F30D71CE7B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82313" y="170856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6" name="Content Placeholder 2">
                <a:extLst>
                  <a:ext uri="{FF2B5EF4-FFF2-40B4-BE49-F238E27FC236}">
                    <a16:creationId xmlns:a16="http://schemas.microsoft.com/office/drawing/2014/main" id="{FFC29043-8ABE-FB4D-971A-F30D71CE7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313" y="1708560"/>
                <a:ext cx="863073" cy="286834"/>
              </a:xfrm>
              <a:prstGeom prst="rect">
                <a:avLst/>
              </a:prstGeom>
              <a:blipFill>
                <a:blip r:embed="rId17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2AA58012-436B-7A45-9967-66731B254F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68765" y="1715270"/>
                <a:ext cx="863073" cy="286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b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40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237" name="Content Placeholder 2">
                <a:extLst>
                  <a:ext uri="{FF2B5EF4-FFF2-40B4-BE49-F238E27FC236}">
                    <a16:creationId xmlns:a16="http://schemas.microsoft.com/office/drawing/2014/main" id="{2AA58012-436B-7A45-9967-66731B254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765" y="1715270"/>
                <a:ext cx="863073" cy="286834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0531898-882C-8C43-A27A-0D7D825A10ED}"/>
              </a:ext>
            </a:extLst>
          </p:cNvPr>
          <p:cNvSpPr/>
          <p:nvPr/>
        </p:nvSpPr>
        <p:spPr>
          <a:xfrm>
            <a:off x="640208" y="1027084"/>
            <a:ext cx="3555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venir Book" panose="02000503020000020003" pitchFamily="2" charset="0"/>
              </a:rPr>
              <a:t>seq2seq models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106753A5-6A36-5942-AD2D-FF60A7895B22}"/>
              </a:ext>
            </a:extLst>
          </p:cNvPr>
          <p:cNvSpPr/>
          <p:nvPr/>
        </p:nvSpPr>
        <p:spPr>
          <a:xfrm>
            <a:off x="9099875" y="1673415"/>
            <a:ext cx="2683509" cy="2332936"/>
          </a:xfrm>
          <a:prstGeom prst="rect">
            <a:avLst/>
          </a:prstGeom>
          <a:solidFill>
            <a:schemeClr val="lt1">
              <a:alpha val="7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AC07E91-BE20-E340-852F-CD29C83DCBD5}"/>
              </a:ext>
            </a:extLst>
          </p:cNvPr>
          <p:cNvSpPr/>
          <p:nvPr/>
        </p:nvSpPr>
        <p:spPr>
          <a:xfrm>
            <a:off x="7564676" y="725170"/>
            <a:ext cx="480321" cy="1126807"/>
          </a:xfrm>
          <a:prstGeom prst="rect">
            <a:avLst/>
          </a:prstGeom>
          <a:solidFill>
            <a:schemeClr val="lt1">
              <a:alpha val="73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4E0D53-AEDD-6142-A2A4-163113583A92}"/>
              </a:ext>
            </a:extLst>
          </p:cNvPr>
          <p:cNvGrpSpPr/>
          <p:nvPr/>
        </p:nvGrpSpPr>
        <p:grpSpPr>
          <a:xfrm>
            <a:off x="6407807" y="1157789"/>
            <a:ext cx="1944134" cy="1127778"/>
            <a:chOff x="2373679" y="1155260"/>
            <a:chExt cx="3405925" cy="1995822"/>
          </a:xfrm>
        </p:grpSpPr>
        <p:sp>
          <p:nvSpPr>
            <p:cNvPr id="243" name="Right Arrow 242">
              <a:extLst>
                <a:ext uri="{FF2B5EF4-FFF2-40B4-BE49-F238E27FC236}">
                  <a16:creationId xmlns:a16="http://schemas.microsoft.com/office/drawing/2014/main" id="{05D608F5-8032-D543-BDE6-AE923D517179}"/>
                </a:ext>
              </a:extLst>
            </p:cNvPr>
            <p:cNvSpPr/>
            <p:nvPr/>
          </p:nvSpPr>
          <p:spPr>
            <a:xfrm rot="12116029">
              <a:off x="3248228" y="2536223"/>
              <a:ext cx="2531376" cy="195370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Content Placeholder 2">
                  <a:extLst>
                    <a:ext uri="{FF2B5EF4-FFF2-40B4-BE49-F238E27FC236}">
                      <a16:creationId xmlns:a16="http://schemas.microsoft.com/office/drawing/2014/main" id="{014FEA7D-EDB8-D940-94E1-E6CC340F2F5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27083" y="1155260"/>
                  <a:ext cx="46636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b>
                          <m:sup>
                            <m:r>
                              <a:rPr lang="en-US" sz="14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p>
                        </m:sSubSup>
                      </m:oMath>
                    </m:oMathPara>
                  </a14:m>
                  <a:endParaRPr lang="en-US" sz="1400" b="1" dirty="0">
                    <a:solidFill>
                      <a:schemeClr val="accent4">
                        <a:lumMod val="50000"/>
                      </a:schemeClr>
                    </a:solidFill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4" name="Content Placeholder 2">
                  <a:extLst>
                    <a:ext uri="{FF2B5EF4-FFF2-40B4-BE49-F238E27FC236}">
                      <a16:creationId xmlns:a16="http://schemas.microsoft.com/office/drawing/2014/main" id="{014FEA7D-EDB8-D940-94E1-E6CC340F2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083" y="1155260"/>
                  <a:ext cx="466368" cy="503588"/>
                </a:xfrm>
                <a:prstGeom prst="rect">
                  <a:avLst/>
                </a:prstGeom>
                <a:blipFill>
                  <a:blip r:embed="rId19"/>
                  <a:stretch>
                    <a:fillRect l="-909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5" name="Right Arrow 244">
              <a:extLst>
                <a:ext uri="{FF2B5EF4-FFF2-40B4-BE49-F238E27FC236}">
                  <a16:creationId xmlns:a16="http://schemas.microsoft.com/office/drawing/2014/main" id="{39CDAF02-A6EC-BD44-927F-075A3E1DD002}"/>
                </a:ext>
              </a:extLst>
            </p:cNvPr>
            <p:cNvSpPr/>
            <p:nvPr/>
          </p:nvSpPr>
          <p:spPr>
            <a:xfrm rot="17919751">
              <a:off x="2180001" y="2558316"/>
              <a:ext cx="1020448" cy="165083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ight Arrow 245">
              <a:extLst>
                <a:ext uri="{FF2B5EF4-FFF2-40B4-BE49-F238E27FC236}">
                  <a16:creationId xmlns:a16="http://schemas.microsoft.com/office/drawing/2014/main" id="{73A2B243-AF2C-754D-BB8D-2A8BD1F8E47A}"/>
                </a:ext>
              </a:extLst>
            </p:cNvPr>
            <p:cNvSpPr/>
            <p:nvPr/>
          </p:nvSpPr>
          <p:spPr>
            <a:xfrm rot="14738398">
              <a:off x="2897065" y="2550887"/>
              <a:ext cx="917484" cy="176364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ight Arrow 246">
              <a:extLst>
                <a:ext uri="{FF2B5EF4-FFF2-40B4-BE49-F238E27FC236}">
                  <a16:creationId xmlns:a16="http://schemas.microsoft.com/office/drawing/2014/main" id="{BA31E244-B114-FE4B-B379-D71DDEDC0F22}"/>
                </a:ext>
              </a:extLst>
            </p:cNvPr>
            <p:cNvSpPr/>
            <p:nvPr/>
          </p:nvSpPr>
          <p:spPr>
            <a:xfrm rot="12608806">
              <a:off x="3194376" y="2514610"/>
              <a:ext cx="1594645" cy="190375"/>
            </a:xfrm>
            <a:prstGeom prst="rightArrow">
              <a:avLst>
                <a:gd name="adj1" fmla="val 27574"/>
                <a:gd name="adj2" fmla="val 696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5DA7BFA3-8DAE-A344-A846-0F11F4D5E5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73679" y="2411371"/>
                  <a:ext cx="46636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bSup>
                      </m:oMath>
                    </m:oMathPara>
                  </a14:m>
                  <a:endParaRPr lang="en-US" sz="1400" b="1" dirty="0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8" name="Content Placeholder 2">
                  <a:extLst>
                    <a:ext uri="{FF2B5EF4-FFF2-40B4-BE49-F238E27FC236}">
                      <a16:creationId xmlns:a16="http://schemas.microsoft.com/office/drawing/2014/main" id="{5DA7BFA3-8DAE-A344-A846-0F11F4D5E5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3679" y="2411371"/>
                  <a:ext cx="466368" cy="503588"/>
                </a:xfrm>
                <a:prstGeom prst="rect">
                  <a:avLst/>
                </a:prstGeom>
                <a:blipFill>
                  <a:blip r:embed="rId20"/>
                  <a:stretch>
                    <a:fillRect l="-1363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Content Placeholder 2">
                  <a:extLst>
                    <a:ext uri="{FF2B5EF4-FFF2-40B4-BE49-F238E27FC236}">
                      <a16:creationId xmlns:a16="http://schemas.microsoft.com/office/drawing/2014/main" id="{6FAF9EDC-DFA6-164C-AC63-AB5BFF2703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10694" y="2561712"/>
                  <a:ext cx="46636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bSup>
                      </m:oMath>
                    </m:oMathPara>
                  </a14:m>
                  <a:endParaRPr lang="en-US" sz="1400" b="1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49" name="Content Placeholder 2">
                  <a:extLst>
                    <a:ext uri="{FF2B5EF4-FFF2-40B4-BE49-F238E27FC236}">
                      <a16:creationId xmlns:a16="http://schemas.microsoft.com/office/drawing/2014/main" id="{6FAF9EDC-DFA6-164C-AC63-AB5BFF270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0694" y="2561712"/>
                  <a:ext cx="466368" cy="503588"/>
                </a:xfrm>
                <a:prstGeom prst="rect">
                  <a:avLst/>
                </a:prstGeom>
                <a:blipFill>
                  <a:blip r:embed="rId21"/>
                  <a:stretch>
                    <a:fillRect l="-1428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5AA020EE-FE7D-6645-80F5-4C24B8BEDD2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72932" y="2483672"/>
                  <a:ext cx="46636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bSup>
                      </m:oMath>
                    </m:oMathPara>
                  </a14:m>
                  <a:endParaRPr lang="en-US" sz="1400" b="1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0" name="Content Placeholder 2">
                  <a:extLst>
                    <a:ext uri="{FF2B5EF4-FFF2-40B4-BE49-F238E27FC236}">
                      <a16:creationId xmlns:a16="http://schemas.microsoft.com/office/drawing/2014/main" id="{5AA020EE-FE7D-6645-80F5-4C24B8BED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932" y="2483672"/>
                  <a:ext cx="466368" cy="503588"/>
                </a:xfrm>
                <a:prstGeom prst="rect">
                  <a:avLst/>
                </a:prstGeom>
                <a:blipFill>
                  <a:blip r:embed="rId22"/>
                  <a:stretch>
                    <a:fillRect l="-14286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Content Placeholder 2">
                  <a:extLst>
                    <a:ext uri="{FF2B5EF4-FFF2-40B4-BE49-F238E27FC236}">
                      <a16:creationId xmlns:a16="http://schemas.microsoft.com/office/drawing/2014/main" id="{4609A680-D498-7F4F-A872-5990EA9E2B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21895" y="2375292"/>
                  <a:ext cx="466368" cy="5035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venir" panose="02000503020000020003" pitchFamily="2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2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bSup>
                      </m:oMath>
                    </m:oMathPara>
                  </a14:m>
                  <a:endParaRPr lang="en-US" sz="1400" b="1">
                    <a:latin typeface="Avenir Light" panose="020B0402020203020204" pitchFamily="34" charset="77"/>
                  </a:endParaRPr>
                </a:p>
              </p:txBody>
            </p:sp>
          </mc:Choice>
          <mc:Fallback xmlns="">
            <p:sp>
              <p:nvSpPr>
                <p:cNvPr id="251" name="Content Placeholder 2">
                  <a:extLst>
                    <a:ext uri="{FF2B5EF4-FFF2-40B4-BE49-F238E27FC236}">
                      <a16:creationId xmlns:a16="http://schemas.microsoft.com/office/drawing/2014/main" id="{4609A680-D498-7F4F-A872-5990EA9E2B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895" y="2375292"/>
                  <a:ext cx="466368" cy="503588"/>
                </a:xfrm>
                <a:prstGeom prst="rect">
                  <a:avLst/>
                </a:prstGeom>
                <a:blipFill>
                  <a:blip r:embed="rId23"/>
                  <a:stretch>
                    <a:fillRect l="-8696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27A13855-1882-C046-9ECE-2ADD6192C777}"/>
                </a:ext>
              </a:extLst>
            </p:cNvPr>
            <p:cNvGrpSpPr/>
            <p:nvPr/>
          </p:nvGrpSpPr>
          <p:grpSpPr>
            <a:xfrm>
              <a:off x="2552250" y="1809404"/>
              <a:ext cx="1364224" cy="311369"/>
              <a:chOff x="2297660" y="4140835"/>
              <a:chExt cx="1364224" cy="311369"/>
            </a:xfrm>
          </p:grpSpPr>
          <p:sp>
            <p:nvSpPr>
              <p:cNvPr id="253" name="Rounded Rectangle 252">
                <a:extLst>
                  <a:ext uri="{FF2B5EF4-FFF2-40B4-BE49-F238E27FC236}">
                    <a16:creationId xmlns:a16="http://schemas.microsoft.com/office/drawing/2014/main" id="{EE3AC4F6-7AFC-E542-A30F-AD1F18E4C1F5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F57CBFAB-3D8E-DA49-8206-475A63038381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4B1DCE8-14D3-A747-B382-A9FFCAA8C9CD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495D91E-FAE1-CD40-9104-BE4B03A6F4C2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E5FBD3C4-5531-C842-B7FA-44BB399A1A66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3BE5326C-4D8E-DE4F-926F-3D0BB9496D07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2528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020738" y="437802"/>
            <a:ext cx="80445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Medium" panose="02000503020000020003" pitchFamily="2" charset="0"/>
              </a:rPr>
              <a:t>Attention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/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  <a:blipFill>
                <a:blip r:embed="rId5"/>
                <a:stretch>
                  <a:fillRect l="-434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/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  <a:blipFill>
                <a:blip r:embed="rId6"/>
                <a:stretch>
                  <a:fillRect l="-378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/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  <a:blipFill>
                <a:blip r:embed="rId7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/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  <a:blipFill>
                <a:blip r:embed="rId8"/>
                <a:stretch>
                  <a:fillRect l="-463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908C503A-7F21-CA4E-8AD4-3480332B20DF}"/>
              </a:ext>
            </a:extLst>
          </p:cNvPr>
          <p:cNvSpPr/>
          <p:nvPr/>
        </p:nvSpPr>
        <p:spPr>
          <a:xfrm>
            <a:off x="402617" y="1808812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DCB877E-D25D-A249-A0FC-A3CF3FFD7ECA}"/>
              </a:ext>
            </a:extLst>
          </p:cNvPr>
          <p:cNvSpPr/>
          <p:nvPr/>
        </p:nvSpPr>
        <p:spPr>
          <a:xfrm>
            <a:off x="383792" y="1319363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D33EA6-AD1E-1742-9BF9-B3181C70D33D}"/>
              </a:ext>
            </a:extLst>
          </p:cNvPr>
          <p:cNvSpPr/>
          <p:nvPr/>
        </p:nvSpPr>
        <p:spPr>
          <a:xfrm>
            <a:off x="402617" y="829914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64C5D2A-194B-3148-8998-F789221F7398}"/>
              </a:ext>
            </a:extLst>
          </p:cNvPr>
          <p:cNvSpPr/>
          <p:nvPr/>
        </p:nvSpPr>
        <p:spPr>
          <a:xfrm>
            <a:off x="391601" y="379481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  <a:blipFill>
                <a:blip r:embed="rId10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  <a:blipFill>
                <a:blip r:embed="rId11"/>
                <a:stretch>
                  <a:fillRect l="-535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  <a:blipFill>
                <a:blip r:embed="rId12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  <a:blipFill>
                <a:blip r:embed="rId14"/>
                <a:stretch>
                  <a:fillRect l="-2162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encoder’s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15"/>
                <a:stretch>
                  <a:fillRect l="-1813" r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97360E0-2E22-1E42-B5D9-B908DD8D5B05}"/>
              </a:ext>
            </a:extLst>
          </p:cNvPr>
          <p:cNvGrpSpPr/>
          <p:nvPr/>
        </p:nvGrpSpPr>
        <p:grpSpPr>
          <a:xfrm rot="16200000">
            <a:off x="4542502" y="3921153"/>
            <a:ext cx="1364224" cy="311369"/>
            <a:chOff x="2297660" y="4140835"/>
            <a:chExt cx="1364224" cy="311369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C1385415-439D-F44C-A9CA-5C08241FF95A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5339A29-B980-C548-B329-352F05D9B6AF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6AF3F5B-7C0F-F747-BCA7-FD3CEDE45940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7F3F382-FAE5-1B44-956C-6D06134E4E8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9DEE610-12AD-CA4B-AAD9-910353329DD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94FA5C1-8D57-2B42-8A5C-F2E4699E7F0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Right Arrow 96">
            <a:extLst>
              <a:ext uri="{FF2B5EF4-FFF2-40B4-BE49-F238E27FC236}">
                <a16:creationId xmlns:a16="http://schemas.microsoft.com/office/drawing/2014/main" id="{95C2D2DB-82A4-0045-B892-1E6F7F2E854D}"/>
              </a:ext>
            </a:extLst>
          </p:cNvPr>
          <p:cNvSpPr/>
          <p:nvPr/>
        </p:nvSpPr>
        <p:spPr>
          <a:xfrm rot="16200000">
            <a:off x="493979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760556FE-2797-DE4B-A3E1-AAD18342A2CE}"/>
              </a:ext>
            </a:extLst>
          </p:cNvPr>
          <p:cNvSpPr/>
          <p:nvPr/>
        </p:nvSpPr>
        <p:spPr>
          <a:xfrm>
            <a:off x="547735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FB973F0-851E-A244-817B-9F0CAF173098}"/>
              </a:ext>
            </a:extLst>
          </p:cNvPr>
          <p:cNvGrpSpPr/>
          <p:nvPr/>
        </p:nvGrpSpPr>
        <p:grpSpPr>
          <a:xfrm rot="16200000">
            <a:off x="5624663" y="3921153"/>
            <a:ext cx="1364224" cy="311369"/>
            <a:chOff x="2297660" y="4140835"/>
            <a:chExt cx="1364224" cy="311369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7AC42FAD-6292-EA41-9C03-8BFF8FA4DBE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2E6CFB2-5B6C-064D-9A05-BCADB43625F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0B7A0F7-4345-9F45-AD31-43151A5289D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C8D4ED6-CDFD-9445-AE93-6BA3BA3D1D9A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CAB5D15-6F58-864E-82B7-3A78A1F07EE2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98F2B02-88F8-E842-B2C3-2DF74820AF7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247C13E0-964F-3E47-924F-D5069C5E86A5}"/>
              </a:ext>
            </a:extLst>
          </p:cNvPr>
          <p:cNvSpPr/>
          <p:nvPr/>
        </p:nvSpPr>
        <p:spPr>
          <a:xfrm rot="16200000">
            <a:off x="6021952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9E1F58A-AE8E-1A43-993F-A9845FAEE5CD}"/>
              </a:ext>
            </a:extLst>
          </p:cNvPr>
          <p:cNvSpPr/>
          <p:nvPr/>
        </p:nvSpPr>
        <p:spPr>
          <a:xfrm>
            <a:off x="6559515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E35F2EC-8F20-3D4E-A228-229727EBA2E8}"/>
              </a:ext>
            </a:extLst>
          </p:cNvPr>
          <p:cNvGrpSpPr/>
          <p:nvPr/>
        </p:nvGrpSpPr>
        <p:grpSpPr>
          <a:xfrm rot="16200000">
            <a:off x="6679422" y="3921153"/>
            <a:ext cx="1364224" cy="311369"/>
            <a:chOff x="2297660" y="4140835"/>
            <a:chExt cx="1364224" cy="311369"/>
          </a:xfrm>
        </p:grpSpPr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DDFA777C-6E6E-0548-B666-EB85A2CCFCAE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A00B529-7A3E-1D42-BCBD-5C7CA305608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FA1AA78-C466-6B4C-8894-45611F8370E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76788F0-4D58-404F-B1B0-7DC0E236389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C117BE3-A1B2-A049-9F0D-BC573ADA7A6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14D9334-DA82-3547-BBC8-5409F79EFCDD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A8C6FE81-E6B7-6748-BDD8-D1B5695981CD}"/>
              </a:ext>
            </a:extLst>
          </p:cNvPr>
          <p:cNvSpPr/>
          <p:nvPr/>
        </p:nvSpPr>
        <p:spPr>
          <a:xfrm rot="16200000">
            <a:off x="707671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72549082-CBF6-1841-8C2A-8D400CFC1FAC}"/>
              </a:ext>
            </a:extLst>
          </p:cNvPr>
          <p:cNvSpPr/>
          <p:nvPr/>
        </p:nvSpPr>
        <p:spPr>
          <a:xfrm>
            <a:off x="761427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C840A64-1241-4343-8AE1-4AB73598D35D}"/>
              </a:ext>
            </a:extLst>
          </p:cNvPr>
          <p:cNvGrpSpPr/>
          <p:nvPr/>
        </p:nvGrpSpPr>
        <p:grpSpPr>
          <a:xfrm rot="16200000">
            <a:off x="7767666" y="3921152"/>
            <a:ext cx="1364224" cy="311369"/>
            <a:chOff x="2297660" y="4140835"/>
            <a:chExt cx="1364224" cy="311369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1E0B41C4-0902-404D-A27B-035A2590E24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948EDE9-24E6-064C-B1AD-45B44B143C3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D323200-CAB9-A84A-94F2-D8EE8C4C4F6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F424B4-2253-FC4F-9FE0-A6F0FFAC94EE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CF50B1D-A70B-044C-99E8-20BFC2D8116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16772EF-96CB-104C-85ED-551DC171690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A2802585-777C-AD40-A806-74F3C87835F5}"/>
              </a:ext>
            </a:extLst>
          </p:cNvPr>
          <p:cNvSpPr/>
          <p:nvPr/>
        </p:nvSpPr>
        <p:spPr>
          <a:xfrm rot="16200000">
            <a:off x="8164955" y="499685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6D22B56C-EB4F-574D-B4A6-CCCC21A1F58C}"/>
              </a:ext>
            </a:extLst>
          </p:cNvPr>
          <p:cNvSpPr txBox="1">
            <a:spLocks/>
          </p:cNvSpPr>
          <p:nvPr/>
        </p:nvSpPr>
        <p:spPr>
          <a:xfrm>
            <a:off x="4810871" y="543073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4277A98-EC4A-C341-97F7-4DEF0BD253FE}"/>
              </a:ext>
            </a:extLst>
          </p:cNvPr>
          <p:cNvSpPr txBox="1">
            <a:spLocks/>
          </p:cNvSpPr>
          <p:nvPr/>
        </p:nvSpPr>
        <p:spPr>
          <a:xfrm>
            <a:off x="5668857" y="543073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127" name="Content Placeholder 2">
            <a:extLst>
              <a:ext uri="{FF2B5EF4-FFF2-40B4-BE49-F238E27FC236}">
                <a16:creationId xmlns:a16="http://schemas.microsoft.com/office/drawing/2014/main" id="{0DC9E1F4-FED8-B747-8A20-7C139DCC86C9}"/>
              </a:ext>
            </a:extLst>
          </p:cNvPr>
          <p:cNvSpPr txBox="1">
            <a:spLocks/>
          </p:cNvSpPr>
          <p:nvPr/>
        </p:nvSpPr>
        <p:spPr>
          <a:xfrm>
            <a:off x="6705648" y="544352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D675B209-437E-7B43-B084-84101E95B95C}"/>
              </a:ext>
            </a:extLst>
          </p:cNvPr>
          <p:cNvSpPr txBox="1">
            <a:spLocks/>
          </p:cNvSpPr>
          <p:nvPr/>
        </p:nvSpPr>
        <p:spPr>
          <a:xfrm>
            <a:off x="7828602" y="545632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29BBEB91-42A8-BD4B-A7ED-1B714710C500}"/>
              </a:ext>
            </a:extLst>
          </p:cNvPr>
          <p:cNvSpPr txBox="1">
            <a:spLocks/>
          </p:cNvSpPr>
          <p:nvPr/>
        </p:nvSpPr>
        <p:spPr>
          <a:xfrm>
            <a:off x="5122196" y="602617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9CCFEF8F-9A09-3E46-B17A-FF29A19BC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0" name="Content Placeholder 2">
                <a:extLst>
                  <a:ext uri="{FF2B5EF4-FFF2-40B4-BE49-F238E27FC236}">
                    <a16:creationId xmlns:a16="http://schemas.microsoft.com/office/drawing/2014/main" id="{9CCFEF8F-9A09-3E46-B17A-FF29A19BC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  <a:blipFill>
                <a:blip r:embed="rId16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07A3A297-F0BD-2240-8DDE-A1105BC02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1" name="Content Placeholder 2">
                <a:extLst>
                  <a:ext uri="{FF2B5EF4-FFF2-40B4-BE49-F238E27FC236}">
                    <a16:creationId xmlns:a16="http://schemas.microsoft.com/office/drawing/2014/main" id="{07A3A297-F0BD-2240-8DDE-A1105BC02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585D18D1-4700-6E4F-BE7A-B859D45B18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585D18D1-4700-6E4F-BE7A-B859D45B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  <a:blipFill>
                <a:blip r:embed="rId18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DBC7B8C8-6374-6644-8A4C-F0A99A3330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33" name="Content Placeholder 2">
                <a:extLst>
                  <a:ext uri="{FF2B5EF4-FFF2-40B4-BE49-F238E27FC236}">
                    <a16:creationId xmlns:a16="http://schemas.microsoft.com/office/drawing/2014/main" id="{DBC7B8C8-6374-6644-8A4C-F0A99A333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48C71FE-4F09-AD4D-A144-0BC4CB2B5AF4}"/>
              </a:ext>
            </a:extLst>
          </p:cNvPr>
          <p:cNvGrpSpPr/>
          <p:nvPr/>
        </p:nvGrpSpPr>
        <p:grpSpPr>
          <a:xfrm rot="16200000">
            <a:off x="9045407" y="3921152"/>
            <a:ext cx="1364224" cy="311369"/>
            <a:chOff x="2297660" y="4140835"/>
            <a:chExt cx="1364224" cy="311369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4C1A7CE5-C8AB-6345-B8F8-264643358A3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0DA78D0-B02D-E947-9099-3FB2441A79D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4A33412-C7A2-8C45-9A5F-439530A78A2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5EB2CD2-7BA1-D342-A9A3-2A953D5F22E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C4553E0-F703-B04A-AEA1-1BB165D4AFD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B9C9161-3C83-0243-AC6E-BA8AAE5A0C5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F54F8CF3-403E-2941-9DE1-CDEAB2B191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141" name="Content Placeholder 2">
                <a:extLst>
                  <a:ext uri="{FF2B5EF4-FFF2-40B4-BE49-F238E27FC236}">
                    <a16:creationId xmlns:a16="http://schemas.microsoft.com/office/drawing/2014/main" id="{F54F8CF3-403E-2941-9DE1-CDEAB2B19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  <a:blipFill>
                <a:blip r:embed="rId20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5F9BD777-1377-6740-B546-DA127C00995C}"/>
              </a:ext>
            </a:extLst>
          </p:cNvPr>
          <p:cNvSpPr txBox="1">
            <a:spLocks/>
          </p:cNvSpPr>
          <p:nvPr/>
        </p:nvSpPr>
        <p:spPr>
          <a:xfrm>
            <a:off x="9338524" y="545868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3A42E4D0-6B54-354D-A12D-C8BBDF1A7CA8}"/>
              </a:ext>
            </a:extLst>
          </p:cNvPr>
          <p:cNvSpPr/>
          <p:nvPr/>
        </p:nvSpPr>
        <p:spPr>
          <a:xfrm rot="16200000">
            <a:off x="9442983" y="499665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ontent Placeholder 2">
            <a:extLst>
              <a:ext uri="{FF2B5EF4-FFF2-40B4-BE49-F238E27FC236}">
                <a16:creationId xmlns:a16="http://schemas.microsoft.com/office/drawing/2014/main" id="{124757AB-CB1D-0D49-9BF7-48D318F2AE3D}"/>
              </a:ext>
            </a:extLst>
          </p:cNvPr>
          <p:cNvSpPr txBox="1">
            <a:spLocks/>
          </p:cNvSpPr>
          <p:nvPr/>
        </p:nvSpPr>
        <p:spPr>
          <a:xfrm>
            <a:off x="9319759" y="599656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</p:spTree>
    <p:extLst>
      <p:ext uri="{BB962C8B-B14F-4D97-AF65-F5344CB8AC3E}">
        <p14:creationId xmlns:p14="http://schemas.microsoft.com/office/powerpoint/2010/main" val="19778790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2020738" y="437802"/>
            <a:ext cx="80445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Avenir Medium" panose="02000503020000020003" pitchFamily="2" charset="0"/>
              </a:rPr>
              <a:t>Attention</a:t>
            </a:r>
            <a:endParaRPr lang="en-US"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4542502" y="3921153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493979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547735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5624663" y="3921153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021952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6559515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6679422" y="3921153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076711" y="4996853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7614274" y="389927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7767666" y="3921152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164955" y="4996852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4810871" y="543073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5668857" y="543073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6705648" y="544352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7828602" y="545632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122196" y="602617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55" y="2837967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35" y="2862029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38" y="2862065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 r="-263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8" y="2850257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C1CACAFD-8B5C-A848-BAF3-1E4425A82CD3}"/>
              </a:ext>
            </a:extLst>
          </p:cNvPr>
          <p:cNvGrpSpPr/>
          <p:nvPr/>
        </p:nvGrpSpPr>
        <p:grpSpPr>
          <a:xfrm rot="16200000">
            <a:off x="9045407" y="3921152"/>
            <a:ext cx="1364224" cy="311369"/>
            <a:chOff x="2297660" y="4140835"/>
            <a:chExt cx="1364224" cy="311369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D501145-32AD-1640-9330-C5B0D059701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2242245-09D9-8543-B784-4CEA8D8C9EA9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3157951-316B-1F4C-97F8-9B5A12483E16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C3C0AF7-2B5D-C345-B07F-F69815311B6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2379CBB-8CDC-DA43-9718-E28562C54AB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8BD34BA-1F21-D240-99A4-463C2A5EE173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42D73BE2-4798-EC4D-8735-F4FF9809DD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42D73BE2-4798-EC4D-8735-F4FF9809D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126" y="2836266"/>
                <a:ext cx="466367" cy="503588"/>
              </a:xfrm>
              <a:prstGeom prst="rect">
                <a:avLst/>
              </a:prstGeom>
              <a:blipFill>
                <a:blip r:embed="rId7"/>
                <a:stretch>
                  <a:fillRect l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69E943BC-E9CD-3D41-8BDD-0A86F3D4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32" y="1745991"/>
                <a:ext cx="763206" cy="503588"/>
              </a:xfrm>
              <a:prstGeom prst="rect">
                <a:avLst/>
              </a:prstGeom>
              <a:blipFill>
                <a:blip r:embed="rId8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77789624-6006-C642-95C5-EA7E39B5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1749096"/>
                <a:ext cx="466367" cy="503588"/>
              </a:xfrm>
              <a:prstGeom prst="rect">
                <a:avLst/>
              </a:prstGeom>
              <a:blipFill>
                <a:blip r:embed="rId9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960BEA6A-AE7E-2848-B7AF-2385EF22BEDB}"/>
              </a:ext>
            </a:extLst>
          </p:cNvPr>
          <p:cNvSpPr txBox="1">
            <a:spLocks/>
          </p:cNvSpPr>
          <p:nvPr/>
        </p:nvSpPr>
        <p:spPr>
          <a:xfrm>
            <a:off x="9338524" y="5458684"/>
            <a:ext cx="721670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&lt;s&gt;</a:t>
            </a: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7C01B688-D082-3446-B75A-7545622A3AAF}"/>
              </a:ext>
            </a:extLst>
          </p:cNvPr>
          <p:cNvSpPr/>
          <p:nvPr/>
        </p:nvSpPr>
        <p:spPr>
          <a:xfrm rot="16200000">
            <a:off x="9442983" y="4996651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D8AE5B3D-F5B7-3E4B-825D-D50D17CFFC47}"/>
              </a:ext>
            </a:extLst>
          </p:cNvPr>
          <p:cNvSpPr txBox="1">
            <a:spLocks/>
          </p:cNvSpPr>
          <p:nvPr/>
        </p:nvSpPr>
        <p:spPr>
          <a:xfrm>
            <a:off x="9319759" y="5996563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DECODER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/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609EBB-A18B-2B47-B3D9-D0B44A484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829196"/>
                <a:ext cx="1452645" cy="400110"/>
              </a:xfrm>
              <a:prstGeom prst="rect">
                <a:avLst/>
              </a:prstGeom>
              <a:blipFill>
                <a:blip r:embed="rId10"/>
                <a:stretch>
                  <a:fillRect l="-434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/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5EEC34F-2922-4D49-800E-E4B3A3258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0" y="1388214"/>
                <a:ext cx="1668319" cy="400110"/>
              </a:xfrm>
              <a:prstGeom prst="rect">
                <a:avLst/>
              </a:prstGeom>
              <a:blipFill>
                <a:blip r:embed="rId11"/>
                <a:stretch>
                  <a:fillRect l="-378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/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54FF0BE-6243-664C-98E7-A330ECEAC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731" y="873123"/>
                <a:ext cx="1477422" cy="400110"/>
              </a:xfrm>
              <a:prstGeom prst="rect">
                <a:avLst/>
              </a:prstGeom>
              <a:blipFill>
                <a:blip r:embed="rId12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/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40E5AED-F9F5-4844-95D2-2F659149F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38" y="419986"/>
                <a:ext cx="1355898" cy="400110"/>
              </a:xfrm>
              <a:prstGeom prst="rect">
                <a:avLst/>
              </a:prstGeom>
              <a:blipFill>
                <a:blip r:embed="rId13"/>
                <a:stretch>
                  <a:fillRect l="-4630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908C503A-7F21-CA4E-8AD4-3480332B20DF}"/>
              </a:ext>
            </a:extLst>
          </p:cNvPr>
          <p:cNvSpPr/>
          <p:nvPr/>
        </p:nvSpPr>
        <p:spPr>
          <a:xfrm>
            <a:off x="402617" y="1808812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1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DCB877E-D25D-A249-A0FC-A3CF3FFD7ECA}"/>
              </a:ext>
            </a:extLst>
          </p:cNvPr>
          <p:cNvSpPr/>
          <p:nvPr/>
        </p:nvSpPr>
        <p:spPr>
          <a:xfrm>
            <a:off x="383792" y="1319363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2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9D33EA6-AD1E-1742-9BF9-B3181C70D33D}"/>
              </a:ext>
            </a:extLst>
          </p:cNvPr>
          <p:cNvSpPr/>
          <p:nvPr/>
        </p:nvSpPr>
        <p:spPr>
          <a:xfrm>
            <a:off x="402617" y="829914"/>
            <a:ext cx="614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3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64C5D2A-194B-3148-8998-F789221F7398}"/>
              </a:ext>
            </a:extLst>
          </p:cNvPr>
          <p:cNvSpPr/>
          <p:nvPr/>
        </p:nvSpPr>
        <p:spPr>
          <a:xfrm>
            <a:off x="391601" y="379481"/>
            <a:ext cx="7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s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4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000" dirty="0">
                <a:latin typeface="Avenir Medium" panose="02000503020000020003" pitchFamily="2" charset="0"/>
              </a:rPr>
              <a:t>=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69" name="Content Placeholder 2">
                <a:extLst>
                  <a:ext uri="{FF2B5EF4-FFF2-40B4-BE49-F238E27FC236}">
                    <a16:creationId xmlns:a16="http://schemas.microsoft.com/office/drawing/2014/main" id="{742D9D42-D628-1B44-9C08-0658BF744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2" y="1262806"/>
                <a:ext cx="1073765" cy="503588"/>
              </a:xfrm>
              <a:prstGeom prst="rect">
                <a:avLst/>
              </a:prstGeom>
              <a:blipFill>
                <a:blip r:embed="rId1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0" name="Content Placeholder 2">
                <a:extLst>
                  <a:ext uri="{FF2B5EF4-FFF2-40B4-BE49-F238E27FC236}">
                    <a16:creationId xmlns:a16="http://schemas.microsoft.com/office/drawing/2014/main" id="{EA00A9B2-EC42-4D4B-9FED-796C5AAC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19" y="1243560"/>
                <a:ext cx="466367" cy="503588"/>
              </a:xfrm>
              <a:prstGeom prst="rect">
                <a:avLst/>
              </a:prstGeom>
              <a:blipFill>
                <a:blip r:embed="rId15"/>
                <a:stretch>
                  <a:fillRect l="-1842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1" name="Content Placeholder 2">
                <a:extLst>
                  <a:ext uri="{FF2B5EF4-FFF2-40B4-BE49-F238E27FC236}">
                    <a16:creationId xmlns:a16="http://schemas.microsoft.com/office/drawing/2014/main" id="{E794D11A-83DA-A24A-AFB9-F7EEA70A9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86" y="826329"/>
                <a:ext cx="697734" cy="503588"/>
              </a:xfrm>
              <a:prstGeom prst="rect">
                <a:avLst/>
              </a:prstGeom>
              <a:blipFill>
                <a:blip r:embed="rId16"/>
                <a:stretch>
                  <a:fillRect l="-5357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5" name="Content Placeholder 2">
                <a:extLst>
                  <a:ext uri="{FF2B5EF4-FFF2-40B4-BE49-F238E27FC236}">
                    <a16:creationId xmlns:a16="http://schemas.microsoft.com/office/drawing/2014/main" id="{0A5CC00D-C678-3D41-89B1-FE882CD4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35" y="778463"/>
                <a:ext cx="466367" cy="503588"/>
              </a:xfrm>
              <a:prstGeom prst="rect">
                <a:avLst/>
              </a:prstGeom>
              <a:blipFill>
                <a:blip r:embed="rId17"/>
                <a:stretch>
                  <a:fillRect l="-18421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6" name="Content Placeholder 2">
                <a:extLst>
                  <a:ext uri="{FF2B5EF4-FFF2-40B4-BE49-F238E27FC236}">
                    <a16:creationId xmlns:a16="http://schemas.microsoft.com/office/drawing/2014/main" id="{7E8C1E57-1361-9A41-A9C4-8511EBF0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27" y="332118"/>
                <a:ext cx="1073766" cy="503587"/>
              </a:xfrm>
              <a:prstGeom prst="rect">
                <a:avLst/>
              </a:prstGeom>
              <a:blipFill>
                <a:blip r:embed="rId18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D97C653A-43CB-1649-8A33-2E70A6B1F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51" y="323898"/>
                <a:ext cx="466367" cy="503588"/>
              </a:xfrm>
              <a:prstGeom prst="rect">
                <a:avLst/>
              </a:prstGeom>
              <a:blipFill>
                <a:blip r:embed="rId19"/>
                <a:stretch>
                  <a:fillRect l="-2162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encoder’s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hidden layer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solidFill>
                      <a:schemeClr val="tx1"/>
                    </a:solidFill>
                    <a:latin typeface="Avenir Light" panose="020B0402020203020204" pitchFamily="34" charset="77"/>
                  </a:rPr>
                  <a:t>context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US" sz="2000" b="1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20"/>
                <a:stretch>
                  <a:fillRect l="-1813" r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bSup>
                  </m:oMath>
                </a14:m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h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21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39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4884319" y="410052"/>
            <a:ext cx="4872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</a:t>
            </a:r>
            <a:endParaRPr lang="en-US" sz="4000" dirty="0">
              <a:solidFill>
                <a:srgbClr val="C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4529352" y="3936567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4926641" y="501226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5464204" y="39146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5611513" y="3936567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008802" y="501226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6546365" y="39146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6666272" y="3936567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063561" y="5012267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7601124" y="3914690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7754516" y="3936566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151805" y="5012266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4797721" y="54461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5655707" y="544614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6692498" y="5458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7815452" y="54717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109046" y="6041587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9205" y="285338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205" y="2853381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585" y="2877443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585" y="2877443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2632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6188" y="287747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188" y="2877479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94368" y="286567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368" y="2865671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word’s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value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vector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better vector z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1</a:t>
                </a: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7"/>
                <a:stretch>
                  <a:fillRect l="-1813" r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z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1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8"/>
                <a:stretch>
                  <a:fillRect l="-142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0D918BB5-F6D5-E14A-B602-5C46AB09DCCA}"/>
              </a:ext>
            </a:extLst>
          </p:cNvPr>
          <p:cNvGrpSpPr/>
          <p:nvPr/>
        </p:nvGrpSpPr>
        <p:grpSpPr>
          <a:xfrm>
            <a:off x="5008412" y="1563526"/>
            <a:ext cx="311369" cy="830216"/>
            <a:chOff x="1094892" y="3913966"/>
            <a:chExt cx="311369" cy="830216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41D2BDD-D334-D240-B027-92E13C7C3087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8F246E-04D0-614F-89BD-0F755AB2CFF1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8FABF3-1CF2-8641-B757-E8D0A9090574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17A054-392C-6D42-B0FB-58F7B010E850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5C2CEE2-EA3C-D141-AEF7-B5B2E95A3805}"/>
              </a:ext>
            </a:extLst>
          </p:cNvPr>
          <p:cNvGrpSpPr/>
          <p:nvPr/>
        </p:nvGrpSpPr>
        <p:grpSpPr>
          <a:xfrm>
            <a:off x="5409203" y="1573937"/>
            <a:ext cx="311369" cy="830216"/>
            <a:chOff x="1482035" y="3910729"/>
            <a:chExt cx="311369" cy="830216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80835AB-D295-7D46-95D5-51D2A7A629F1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3B025BC-8951-2143-81F5-DDDD658054E5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2AE81C3-DD95-594F-AAB2-092E9FAB6DF7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84BB70F-4018-7046-96C7-564BC1D69582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3D5034-8B99-3149-B2F0-7E296370F21B}"/>
              </a:ext>
            </a:extLst>
          </p:cNvPr>
          <p:cNvGrpSpPr/>
          <p:nvPr/>
        </p:nvGrpSpPr>
        <p:grpSpPr>
          <a:xfrm>
            <a:off x="5803876" y="1573937"/>
            <a:ext cx="311369" cy="830216"/>
            <a:chOff x="1876708" y="3910729"/>
            <a:chExt cx="311369" cy="830216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228D3E07-382A-3B43-9A33-256EDA22D0C2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0059937-BA9B-D643-BAE7-6468A88391F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DB41ED1-9FBD-D841-894B-62FB27C9E41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69F6867-8FF1-8E41-A7DC-724A7BE2D62A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41D961-8DFB-F142-967F-581663E56410}"/>
              </a:ext>
            </a:extLst>
          </p:cNvPr>
          <p:cNvSpPr/>
          <p:nvPr/>
        </p:nvSpPr>
        <p:spPr>
          <a:xfrm>
            <a:off x="4936192" y="2421345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8BB1A3D-6847-4246-9BCB-B5B0782B610C}"/>
              </a:ext>
            </a:extLst>
          </p:cNvPr>
          <p:cNvSpPr/>
          <p:nvPr/>
        </p:nvSpPr>
        <p:spPr>
          <a:xfrm>
            <a:off x="5393156" y="243499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DAD0F7-277E-2742-BF08-D56FA0CC9BD8}"/>
              </a:ext>
            </a:extLst>
          </p:cNvPr>
          <p:cNvSpPr/>
          <p:nvPr/>
        </p:nvSpPr>
        <p:spPr>
          <a:xfrm>
            <a:off x="5771528" y="2425684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/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  <a:blipFill>
                <a:blip r:embed="rId9"/>
                <a:stretch>
                  <a:fillRect l="-3371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/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  <a:blipFill>
                <a:blip r:embed="rId10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/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  <a:blipFill>
                <a:blip r:embed="rId11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/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  <a:blipFill>
                <a:blip r:embed="rId12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/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/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3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/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/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  <a:blipFill>
                <a:blip r:embed="rId16"/>
                <a:stretch>
                  <a:fillRect l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529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5038015" y="586816"/>
            <a:ext cx="4872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</a:t>
            </a:r>
            <a:endParaRPr lang="en-US" sz="4000" dirty="0">
              <a:solidFill>
                <a:srgbClr val="C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5173570" y="4002085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557085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610842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6255731" y="4002085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653020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7190583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7310490" y="4002085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70777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824534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8398734" y="4002084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796023" y="507778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5441939" y="551166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6299925" y="55116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7336716" y="552446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8459670" y="553725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753264" y="610710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r="-540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word’s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value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vector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better vector z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1</a:t>
                </a: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7"/>
                <a:stretch>
                  <a:fillRect l="-1813" r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z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1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8"/>
                <a:stretch>
                  <a:fillRect l="-142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0D918BB5-F6D5-E14A-B602-5C46AB09DCCA}"/>
              </a:ext>
            </a:extLst>
          </p:cNvPr>
          <p:cNvGrpSpPr/>
          <p:nvPr/>
        </p:nvGrpSpPr>
        <p:grpSpPr>
          <a:xfrm>
            <a:off x="5652630" y="1629044"/>
            <a:ext cx="311369" cy="830216"/>
            <a:chOff x="1094892" y="3913966"/>
            <a:chExt cx="311369" cy="830216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41D2BDD-D334-D240-B027-92E13C7C3087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8F246E-04D0-614F-89BD-0F755AB2CFF1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8FABF3-1CF2-8641-B757-E8D0A9090574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17A054-392C-6D42-B0FB-58F7B010E850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5C2CEE2-EA3C-D141-AEF7-B5B2E95A3805}"/>
              </a:ext>
            </a:extLst>
          </p:cNvPr>
          <p:cNvGrpSpPr/>
          <p:nvPr/>
        </p:nvGrpSpPr>
        <p:grpSpPr>
          <a:xfrm>
            <a:off x="6053421" y="1639455"/>
            <a:ext cx="311369" cy="830216"/>
            <a:chOff x="1482035" y="3910729"/>
            <a:chExt cx="311369" cy="830216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80835AB-D295-7D46-95D5-51D2A7A629F1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3B025BC-8951-2143-81F5-DDDD658054E5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2AE81C3-DD95-594F-AAB2-092E9FAB6DF7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84BB70F-4018-7046-96C7-564BC1D69582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3D5034-8B99-3149-B2F0-7E296370F21B}"/>
              </a:ext>
            </a:extLst>
          </p:cNvPr>
          <p:cNvGrpSpPr/>
          <p:nvPr/>
        </p:nvGrpSpPr>
        <p:grpSpPr>
          <a:xfrm>
            <a:off x="6448094" y="1639455"/>
            <a:ext cx="311369" cy="830216"/>
            <a:chOff x="1876708" y="3910729"/>
            <a:chExt cx="311369" cy="830216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228D3E07-382A-3B43-9A33-256EDA22D0C2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0059937-BA9B-D643-BAE7-6468A88391F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DB41ED1-9FBD-D841-894B-62FB27C9E41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69F6867-8FF1-8E41-A7DC-724A7BE2D62A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41D961-8DFB-F142-967F-581663E56410}"/>
              </a:ext>
            </a:extLst>
          </p:cNvPr>
          <p:cNvSpPr/>
          <p:nvPr/>
        </p:nvSpPr>
        <p:spPr>
          <a:xfrm>
            <a:off x="5580410" y="2486863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8BB1A3D-6847-4246-9BCB-B5B0782B610C}"/>
              </a:ext>
            </a:extLst>
          </p:cNvPr>
          <p:cNvSpPr/>
          <p:nvPr/>
        </p:nvSpPr>
        <p:spPr>
          <a:xfrm>
            <a:off x="6037374" y="250051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DAD0F7-277E-2742-BF08-D56FA0CC9BD8}"/>
              </a:ext>
            </a:extLst>
          </p:cNvPr>
          <p:cNvSpPr/>
          <p:nvPr/>
        </p:nvSpPr>
        <p:spPr>
          <a:xfrm>
            <a:off x="6415746" y="24912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/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  <a:blipFill>
                <a:blip r:embed="rId9"/>
                <a:stretch>
                  <a:fillRect l="-3371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/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  <a:blipFill>
                <a:blip r:embed="rId10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/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  <a:blipFill>
                <a:blip r:embed="rId11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/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  <a:blipFill>
                <a:blip r:embed="rId12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/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/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3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/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/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  <a:blipFill>
                <a:blip r:embed="rId16"/>
                <a:stretch>
                  <a:fillRect l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46977BCC-E073-B44B-A594-2F24938FB2E5}"/>
              </a:ext>
            </a:extLst>
          </p:cNvPr>
          <p:cNvSpPr/>
          <p:nvPr/>
        </p:nvSpPr>
        <p:spPr>
          <a:xfrm>
            <a:off x="187690" y="369304"/>
            <a:ext cx="4191978" cy="616640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EF70F8-0A96-EC46-9E1C-2224AD0C817A}"/>
              </a:ext>
            </a:extLst>
          </p:cNvPr>
          <p:cNvSpPr/>
          <p:nvPr/>
        </p:nvSpPr>
        <p:spPr>
          <a:xfrm>
            <a:off x="401790" y="317629"/>
            <a:ext cx="4858406" cy="3166601"/>
          </a:xfrm>
          <a:prstGeom prst="rect">
            <a:avLst/>
          </a:prstGeom>
          <a:solidFill>
            <a:srgbClr val="FFFBCE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5D6E0A6-732F-AD45-B19A-118278649EE6}"/>
              </a:ext>
            </a:extLst>
          </p:cNvPr>
          <p:cNvSpPr txBox="1">
            <a:spLocks/>
          </p:cNvSpPr>
          <p:nvPr/>
        </p:nvSpPr>
        <p:spPr>
          <a:xfrm>
            <a:off x="2208699" y="800975"/>
            <a:ext cx="1324497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2B70E18F-45EE-CD4B-976A-892D59F5A066}"/>
              </a:ext>
            </a:extLst>
          </p:cNvPr>
          <p:cNvSpPr txBox="1">
            <a:spLocks/>
          </p:cNvSpPr>
          <p:nvPr/>
        </p:nvSpPr>
        <p:spPr>
          <a:xfrm>
            <a:off x="560821" y="436221"/>
            <a:ext cx="139574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Self-Attention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A3CF1F-9745-D84C-B749-A4ECC456002F}"/>
              </a:ext>
            </a:extLst>
          </p:cNvPr>
          <p:cNvCxnSpPr>
            <a:cxnSpLocks/>
          </p:cNvCxnSpPr>
          <p:nvPr/>
        </p:nvCxnSpPr>
        <p:spPr>
          <a:xfrm flipH="1">
            <a:off x="560821" y="1244328"/>
            <a:ext cx="4496088" cy="635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303FB0F-2152-104C-B635-D2DF9F0E27AE}"/>
              </a:ext>
            </a:extLst>
          </p:cNvPr>
          <p:cNvSpPr/>
          <p:nvPr/>
        </p:nvSpPr>
        <p:spPr>
          <a:xfrm>
            <a:off x="991050" y="1318008"/>
            <a:ext cx="74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8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i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/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  <a:blipFill>
                <a:blip r:embed="rId1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BB139B51-88C9-E940-81BB-A9C239D0FB85}"/>
              </a:ext>
            </a:extLst>
          </p:cNvPr>
          <p:cNvSpPr/>
          <p:nvPr/>
        </p:nvSpPr>
        <p:spPr>
          <a:xfrm>
            <a:off x="1027904" y="202237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800" b="1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/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  <a:blipFill>
                <a:blip r:embed="rId1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F4F34A19-72E1-DF4B-A7F2-99DDDF9182B6}"/>
              </a:ext>
            </a:extLst>
          </p:cNvPr>
          <p:cNvSpPr txBox="1">
            <a:spLocks/>
          </p:cNvSpPr>
          <p:nvPr/>
        </p:nvSpPr>
        <p:spPr>
          <a:xfrm>
            <a:off x="3532377" y="800975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Description 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A3361D5-D461-8E46-AF07-B95758D8AFCC}"/>
              </a:ext>
            </a:extLst>
          </p:cNvPr>
          <p:cNvSpPr txBox="1">
            <a:spLocks/>
          </p:cNvSpPr>
          <p:nvPr/>
        </p:nvSpPr>
        <p:spPr>
          <a:xfrm>
            <a:off x="3532377" y="1448520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 probe 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23166F6E-F6BE-5247-BBCE-6F6DE4D9E70C}"/>
              </a:ext>
            </a:extLst>
          </p:cNvPr>
          <p:cNvSpPr txBox="1">
            <a:spLocks/>
          </p:cNvSpPr>
          <p:nvPr/>
        </p:nvSpPr>
        <p:spPr>
          <a:xfrm>
            <a:off x="3582004" y="1998149"/>
            <a:ext cx="1499509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compared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16EF527-7140-6A4C-AA7A-E710444B29BE}"/>
              </a:ext>
            </a:extLst>
          </p:cNvPr>
          <p:cNvSpPr/>
          <p:nvPr/>
        </p:nvSpPr>
        <p:spPr>
          <a:xfrm>
            <a:off x="1020661" y="277675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8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/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  <a:blipFill>
                <a:blip r:embed="rId1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AB33FB2-39DA-5942-BBC3-B720F88F6D40}"/>
              </a:ext>
            </a:extLst>
          </p:cNvPr>
          <p:cNvSpPr txBox="1">
            <a:spLocks/>
          </p:cNvSpPr>
          <p:nvPr/>
        </p:nvSpPr>
        <p:spPr>
          <a:xfrm>
            <a:off x="3508178" y="2737762"/>
            <a:ext cx="1714970" cy="723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weighted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55CE6BC-8FDF-C14C-B447-53A3278F5C08}"/>
              </a:ext>
            </a:extLst>
          </p:cNvPr>
          <p:cNvCxnSpPr>
            <a:cxnSpLocks/>
          </p:cNvCxnSpPr>
          <p:nvPr/>
        </p:nvCxnSpPr>
        <p:spPr>
          <a:xfrm flipH="1">
            <a:off x="560821" y="2718398"/>
            <a:ext cx="4446066" cy="2126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F80FDE3-830E-2E4F-B54F-EE0BE4A863A2}"/>
              </a:ext>
            </a:extLst>
          </p:cNvPr>
          <p:cNvCxnSpPr>
            <a:cxnSpLocks/>
          </p:cNvCxnSpPr>
          <p:nvPr/>
        </p:nvCxnSpPr>
        <p:spPr>
          <a:xfrm flipH="1">
            <a:off x="668620" y="1934841"/>
            <a:ext cx="435431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8513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5038015" y="586816"/>
            <a:ext cx="4872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</a:t>
            </a:r>
            <a:endParaRPr lang="en-US" sz="4000" dirty="0">
              <a:solidFill>
                <a:srgbClr val="C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642530-54BD-E44C-B7DC-9336BFCB1680}"/>
              </a:ext>
            </a:extLst>
          </p:cNvPr>
          <p:cNvGrpSpPr/>
          <p:nvPr/>
        </p:nvGrpSpPr>
        <p:grpSpPr>
          <a:xfrm rot="16200000">
            <a:off x="5173570" y="4002085"/>
            <a:ext cx="1364224" cy="311369"/>
            <a:chOff x="2297660" y="4140835"/>
            <a:chExt cx="1364224" cy="31136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B4A158D-7151-E244-9F9B-69E59097D20C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EBC26E-9BDD-0F4F-85EA-DC765F94E9B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3A2A59-E42F-BA4D-B316-5192A9087D5F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C6EE102-AEB0-E446-A323-C925CCABCE6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8E516F-4719-2945-BF65-80314DB1896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1B4CD-9B19-014D-971A-F62E2B97B2E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412369-1CCB-8542-A441-8E7FF430B3A1}"/>
              </a:ext>
            </a:extLst>
          </p:cNvPr>
          <p:cNvSpPr/>
          <p:nvPr/>
        </p:nvSpPr>
        <p:spPr>
          <a:xfrm rot="16200000">
            <a:off x="557085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D7A576E-9DD7-BA4F-9E86-FA066D8D166F}"/>
              </a:ext>
            </a:extLst>
          </p:cNvPr>
          <p:cNvSpPr/>
          <p:nvPr/>
        </p:nvSpPr>
        <p:spPr>
          <a:xfrm>
            <a:off x="610842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36A6E-09A5-C741-9FC9-1A72ACC13C93}"/>
              </a:ext>
            </a:extLst>
          </p:cNvPr>
          <p:cNvGrpSpPr/>
          <p:nvPr/>
        </p:nvGrpSpPr>
        <p:grpSpPr>
          <a:xfrm rot="16200000">
            <a:off x="6255731" y="4002085"/>
            <a:ext cx="1364224" cy="311369"/>
            <a:chOff x="2297660" y="4140835"/>
            <a:chExt cx="1364224" cy="3113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2D4B715-9F2C-4D48-948F-C650BEA47FB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40C50-B9FA-0747-88D9-5169302A4F7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60D14C-E313-E042-8A1A-1573B312189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992D3A-36BE-F442-A049-E6C1193555A9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70C2BF-7AD7-474D-A78A-4D1E404BF6E3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D1F488-1640-FE4C-849B-5781759C257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27F686-C199-8843-9509-FF2C7304B584}"/>
              </a:ext>
            </a:extLst>
          </p:cNvPr>
          <p:cNvSpPr/>
          <p:nvPr/>
        </p:nvSpPr>
        <p:spPr>
          <a:xfrm rot="16200000">
            <a:off x="6653020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4301DEB-D5CD-4D4B-8CF6-77455BAF8BA4}"/>
              </a:ext>
            </a:extLst>
          </p:cNvPr>
          <p:cNvSpPr/>
          <p:nvPr/>
        </p:nvSpPr>
        <p:spPr>
          <a:xfrm>
            <a:off x="7190583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E36D20-7A20-5443-80AA-EA1C11F41319}"/>
              </a:ext>
            </a:extLst>
          </p:cNvPr>
          <p:cNvGrpSpPr/>
          <p:nvPr/>
        </p:nvGrpSpPr>
        <p:grpSpPr>
          <a:xfrm rot="16200000">
            <a:off x="7310490" y="4002085"/>
            <a:ext cx="1364224" cy="311369"/>
            <a:chOff x="2297660" y="4140835"/>
            <a:chExt cx="1364224" cy="31136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CAB9139-B0A9-CF49-809E-E2BDE6F4CBA9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CC6473-451C-BF45-AAAE-B903C5EC7B9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19ECA7-547C-7F4A-9B17-34980B6FCA6E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8B9BB-8D10-D44A-9876-4149F6E7D64B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C8ECA4-A41C-9B48-9FC2-D5F1BA64E5A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BC257C-96DA-744E-A5ED-25FC295FE31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CE054D-0C3C-D840-A02E-912BE566543F}"/>
              </a:ext>
            </a:extLst>
          </p:cNvPr>
          <p:cNvSpPr/>
          <p:nvPr/>
        </p:nvSpPr>
        <p:spPr>
          <a:xfrm rot="16200000">
            <a:off x="7707779" y="5077785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E27A360-148A-6C4E-B43F-DCE2ABB7D688}"/>
              </a:ext>
            </a:extLst>
          </p:cNvPr>
          <p:cNvSpPr/>
          <p:nvPr/>
        </p:nvSpPr>
        <p:spPr>
          <a:xfrm>
            <a:off x="8245342" y="3980208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A185C-4653-FE4E-9935-5013ECEF6720}"/>
              </a:ext>
            </a:extLst>
          </p:cNvPr>
          <p:cNvGrpSpPr/>
          <p:nvPr/>
        </p:nvGrpSpPr>
        <p:grpSpPr>
          <a:xfrm rot="16200000">
            <a:off x="8398734" y="4002084"/>
            <a:ext cx="1364224" cy="311369"/>
            <a:chOff x="2297660" y="4140835"/>
            <a:chExt cx="1364224" cy="3113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D3EBCC05-4CD2-8E4E-A231-5026207E7BC2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EE14B4-4ACA-3043-A49B-B6876F540B0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9E5ABE-9FDC-4C44-A56C-B8DCA676EEF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C3EA56-2944-1345-9172-7B1099F0F6B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036A7AF-E88D-3746-8B9D-19CE48F6907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5184E8-AF50-B44B-9473-5B272C1CEA2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E07EE15-B6F7-FF41-B29A-88F759745D4D}"/>
              </a:ext>
            </a:extLst>
          </p:cNvPr>
          <p:cNvSpPr/>
          <p:nvPr/>
        </p:nvSpPr>
        <p:spPr>
          <a:xfrm rot="16200000">
            <a:off x="8796023" y="5077784"/>
            <a:ext cx="567437" cy="3294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17C68B-B695-974A-B445-55F22658AB3B}"/>
              </a:ext>
            </a:extLst>
          </p:cNvPr>
          <p:cNvSpPr txBox="1">
            <a:spLocks/>
          </p:cNvSpPr>
          <p:nvPr/>
        </p:nvSpPr>
        <p:spPr>
          <a:xfrm>
            <a:off x="5441939" y="551166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300AE59-1791-164A-A8A7-174DCDA20231}"/>
              </a:ext>
            </a:extLst>
          </p:cNvPr>
          <p:cNvSpPr txBox="1">
            <a:spLocks/>
          </p:cNvSpPr>
          <p:nvPr/>
        </p:nvSpPr>
        <p:spPr>
          <a:xfrm>
            <a:off x="6299925" y="551166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72705D6-E1E4-9D4F-9153-7627CF9C22C1}"/>
              </a:ext>
            </a:extLst>
          </p:cNvPr>
          <p:cNvSpPr txBox="1">
            <a:spLocks/>
          </p:cNvSpPr>
          <p:nvPr/>
        </p:nvSpPr>
        <p:spPr>
          <a:xfrm>
            <a:off x="7336716" y="552446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9196B0D-018B-3748-B07B-72FFE899B96B}"/>
              </a:ext>
            </a:extLst>
          </p:cNvPr>
          <p:cNvSpPr txBox="1">
            <a:spLocks/>
          </p:cNvSpPr>
          <p:nvPr/>
        </p:nvSpPr>
        <p:spPr>
          <a:xfrm>
            <a:off x="8459670" y="553725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5BA173D-D600-CF48-8575-EA5CE4AD0F40}"/>
              </a:ext>
            </a:extLst>
          </p:cNvPr>
          <p:cNvSpPr txBox="1">
            <a:spLocks/>
          </p:cNvSpPr>
          <p:nvPr/>
        </p:nvSpPr>
        <p:spPr>
          <a:xfrm>
            <a:off x="5753264" y="6107105"/>
            <a:ext cx="2565797" cy="471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ENCODER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C7954CBE-7BA0-464F-B3E0-35DEDEB0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423" y="2918899"/>
                <a:ext cx="466367" cy="503588"/>
              </a:xfrm>
              <a:prstGeom prst="rect">
                <a:avLst/>
              </a:prstGeom>
              <a:blipFill>
                <a:blip r:embed="rId3"/>
                <a:stretch>
                  <a:fillRect l="-5405" r="-540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7C96F60-53D8-204C-98AB-44A84B27B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803" y="2942961"/>
                <a:ext cx="466367" cy="503588"/>
              </a:xfrm>
              <a:prstGeom prst="rect">
                <a:avLst/>
              </a:prstGeom>
              <a:blipFill>
                <a:blip r:embed="rId4"/>
                <a:stretch>
                  <a:fillRect l="-5263" r="-263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07F3F50C-D2B9-A94C-A773-6B061DA92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406" y="2942997"/>
                <a:ext cx="466367" cy="503588"/>
              </a:xfrm>
              <a:prstGeom prst="rect">
                <a:avLst/>
              </a:prstGeom>
              <a:blipFill>
                <a:blip r:embed="rId5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b="0" dirty="0">
                  <a:latin typeface="Avenir Light" panose="020B0402020203020204" pitchFamily="34" charset="77"/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2400" dirty="0">
                  <a:latin typeface="Avenir Light" panose="020B0402020203020204" pitchFamily="34" charset="77"/>
                </a:endParaRPr>
              </a:p>
            </p:txBody>
          </p:sp>
        </mc:Choice>
        <mc:Fallback xmlns=""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63DB787B-4C43-5D4F-9EC7-620B1078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586" y="2931189"/>
                <a:ext cx="466367" cy="503588"/>
              </a:xfrm>
              <a:prstGeom prst="rect">
                <a:avLst/>
              </a:prstGeom>
              <a:blipFill>
                <a:blip r:embed="rId6"/>
                <a:stretch>
                  <a:fillRect l="-5405" r="-270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venir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We multiply each word’s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value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 vector by its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  <a:latin typeface="Avenir Light" panose="020B0402020203020204" pitchFamily="34" charset="77"/>
                  </a:rPr>
                  <a:t>attention weights to create a </a:t>
                </a:r>
                <a:r>
                  <a:rPr lang="en-US" sz="2000" b="1" dirty="0">
                    <a:latin typeface="Avenir Light" panose="020B0402020203020204" pitchFamily="34" charset="77"/>
                  </a:rPr>
                  <a:t>better vector z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1</a:t>
                </a:r>
              </a:p>
            </p:txBody>
          </p:sp>
        </mc:Choice>
        <mc:Fallback xmlns="">
          <p:sp>
            <p:nvSpPr>
              <p:cNvPr id="78" name="Content Placeholder 2">
                <a:extLst>
                  <a:ext uri="{FF2B5EF4-FFF2-40B4-BE49-F238E27FC236}">
                    <a16:creationId xmlns:a16="http://schemas.microsoft.com/office/drawing/2014/main" id="{DD052F94-D628-5E4B-9E23-633ADF2B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3" y="3007873"/>
                <a:ext cx="4203377" cy="1429838"/>
              </a:xfrm>
              <a:prstGeom prst="rect">
                <a:avLst/>
              </a:prstGeom>
              <a:blipFill>
                <a:blip r:embed="rId7"/>
                <a:stretch>
                  <a:fillRect l="-1813" r="-3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41C7268-B42B-D744-9004-96F2883B9183}"/>
              </a:ext>
            </a:extLst>
          </p:cNvPr>
          <p:cNvCxnSpPr>
            <a:cxnSpLocks/>
          </p:cNvCxnSpPr>
          <p:nvPr/>
        </p:nvCxnSpPr>
        <p:spPr>
          <a:xfrm>
            <a:off x="4558352" y="136478"/>
            <a:ext cx="1" cy="6564573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/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z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Light" panose="020B0402020203020204" pitchFamily="34" charset="77"/>
                  </a:rPr>
                  <a:t>1</a:t>
                </a:r>
                <a:r>
                  <a:rPr lang="en-US" sz="2000" b="1" baseline="-25000" dirty="0">
                    <a:latin typeface="Avenir Light" panose="020B0402020203020204" pitchFamily="34" charset="77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+ 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 v</a:t>
                </a:r>
                <a:r>
                  <a:rPr lang="en-US" sz="2000" b="1" baseline="-25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="1" baseline="30000" dirty="0">
                    <a:solidFill>
                      <a:schemeClr val="accent5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E</a:t>
                </a:r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29FA24C-83E6-AF4D-9944-87B471F33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4" y="5010309"/>
                <a:ext cx="4427436" cy="453137"/>
              </a:xfrm>
              <a:prstGeom prst="rect">
                <a:avLst/>
              </a:prstGeom>
              <a:blipFill>
                <a:blip r:embed="rId8"/>
                <a:stretch>
                  <a:fillRect l="-142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0D918BB5-F6D5-E14A-B602-5C46AB09DCCA}"/>
              </a:ext>
            </a:extLst>
          </p:cNvPr>
          <p:cNvGrpSpPr/>
          <p:nvPr/>
        </p:nvGrpSpPr>
        <p:grpSpPr>
          <a:xfrm>
            <a:off x="5652630" y="1629044"/>
            <a:ext cx="311369" cy="830216"/>
            <a:chOff x="1094892" y="3913966"/>
            <a:chExt cx="311369" cy="830216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41D2BDD-D334-D240-B027-92E13C7C3087}"/>
                </a:ext>
              </a:extLst>
            </p:cNvPr>
            <p:cNvSpPr/>
            <p:nvPr/>
          </p:nvSpPr>
          <p:spPr>
            <a:xfrm rot="16200000">
              <a:off x="835469" y="4173389"/>
              <a:ext cx="830216" cy="311369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8F246E-04D0-614F-89BD-0F755AB2CFF1}"/>
                </a:ext>
              </a:extLst>
            </p:cNvPr>
            <p:cNvSpPr/>
            <p:nvPr/>
          </p:nvSpPr>
          <p:spPr>
            <a:xfrm rot="16200000">
              <a:off x="1148159" y="4497922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D8FABF3-1CF2-8641-B757-E8D0A9090574}"/>
                </a:ext>
              </a:extLst>
            </p:cNvPr>
            <p:cNvSpPr/>
            <p:nvPr/>
          </p:nvSpPr>
          <p:spPr>
            <a:xfrm rot="16200000">
              <a:off x="1148159" y="4246053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D17A054-392C-6D42-B0FB-58F7B010E850}"/>
                </a:ext>
              </a:extLst>
            </p:cNvPr>
            <p:cNvSpPr/>
            <p:nvPr/>
          </p:nvSpPr>
          <p:spPr>
            <a:xfrm rot="16200000">
              <a:off x="1150443" y="3988057"/>
              <a:ext cx="203200" cy="203200"/>
            </a:xfrm>
            <a:prstGeom prst="ellipse">
              <a:avLst/>
            </a:prstGeom>
            <a:solidFill>
              <a:srgbClr val="C977F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5C2CEE2-EA3C-D141-AEF7-B5B2E95A3805}"/>
              </a:ext>
            </a:extLst>
          </p:cNvPr>
          <p:cNvGrpSpPr/>
          <p:nvPr/>
        </p:nvGrpSpPr>
        <p:grpSpPr>
          <a:xfrm>
            <a:off x="6053421" y="1639455"/>
            <a:ext cx="311369" cy="830216"/>
            <a:chOff x="1482035" y="3910729"/>
            <a:chExt cx="311369" cy="830216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180835AB-D295-7D46-95D5-51D2A7A629F1}"/>
                </a:ext>
              </a:extLst>
            </p:cNvPr>
            <p:cNvSpPr/>
            <p:nvPr/>
          </p:nvSpPr>
          <p:spPr>
            <a:xfrm rot="16200000">
              <a:off x="1222612" y="4170152"/>
              <a:ext cx="830216" cy="311369"/>
            </a:xfrm>
            <a:prstGeom prst="roundRect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3B025BC-8951-2143-81F5-DDDD658054E5}"/>
                </a:ext>
              </a:extLst>
            </p:cNvPr>
            <p:cNvSpPr/>
            <p:nvPr/>
          </p:nvSpPr>
          <p:spPr>
            <a:xfrm rot="16200000">
              <a:off x="1535302" y="4494685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2AE81C3-DD95-594F-AAB2-092E9FAB6DF7}"/>
                </a:ext>
              </a:extLst>
            </p:cNvPr>
            <p:cNvSpPr/>
            <p:nvPr/>
          </p:nvSpPr>
          <p:spPr>
            <a:xfrm rot="16200000">
              <a:off x="1535302" y="4242816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84BB70F-4018-7046-96C7-564BC1D69582}"/>
                </a:ext>
              </a:extLst>
            </p:cNvPr>
            <p:cNvSpPr/>
            <p:nvPr/>
          </p:nvSpPr>
          <p:spPr>
            <a:xfrm rot="16200000">
              <a:off x="1537586" y="3984820"/>
              <a:ext cx="203200" cy="2032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43D5034-8B99-3149-B2F0-7E296370F21B}"/>
              </a:ext>
            </a:extLst>
          </p:cNvPr>
          <p:cNvGrpSpPr/>
          <p:nvPr/>
        </p:nvGrpSpPr>
        <p:grpSpPr>
          <a:xfrm>
            <a:off x="6448094" y="1639455"/>
            <a:ext cx="311369" cy="830216"/>
            <a:chOff x="1876708" y="3910729"/>
            <a:chExt cx="311369" cy="830216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228D3E07-382A-3B43-9A33-256EDA22D0C2}"/>
                </a:ext>
              </a:extLst>
            </p:cNvPr>
            <p:cNvSpPr/>
            <p:nvPr/>
          </p:nvSpPr>
          <p:spPr>
            <a:xfrm rot="16200000">
              <a:off x="1617285" y="4170152"/>
              <a:ext cx="830216" cy="311369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0059937-BA9B-D643-BAE7-6468A88391F9}"/>
                </a:ext>
              </a:extLst>
            </p:cNvPr>
            <p:cNvSpPr/>
            <p:nvPr/>
          </p:nvSpPr>
          <p:spPr>
            <a:xfrm rot="16200000">
              <a:off x="1929975" y="449468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DB41ED1-9FBD-D841-894B-62FB27C9E410}"/>
                </a:ext>
              </a:extLst>
            </p:cNvPr>
            <p:cNvSpPr/>
            <p:nvPr/>
          </p:nvSpPr>
          <p:spPr>
            <a:xfrm rot="16200000">
              <a:off x="1929975" y="42428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69F6867-8FF1-8E41-A7DC-724A7BE2D62A}"/>
                </a:ext>
              </a:extLst>
            </p:cNvPr>
            <p:cNvSpPr/>
            <p:nvPr/>
          </p:nvSpPr>
          <p:spPr>
            <a:xfrm rot="16200000">
              <a:off x="1932259" y="398482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41D961-8DFB-F142-967F-581663E56410}"/>
              </a:ext>
            </a:extLst>
          </p:cNvPr>
          <p:cNvSpPr/>
          <p:nvPr/>
        </p:nvSpPr>
        <p:spPr>
          <a:xfrm>
            <a:off x="5580410" y="2486863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1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8BB1A3D-6847-4246-9BCB-B5B0782B610C}"/>
              </a:ext>
            </a:extLst>
          </p:cNvPr>
          <p:cNvSpPr/>
          <p:nvPr/>
        </p:nvSpPr>
        <p:spPr>
          <a:xfrm>
            <a:off x="6037374" y="250051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9DAD0F7-277E-2742-BF08-D56FA0CC9BD8}"/>
              </a:ext>
            </a:extLst>
          </p:cNvPr>
          <p:cNvSpPr/>
          <p:nvPr/>
        </p:nvSpPr>
        <p:spPr>
          <a:xfrm>
            <a:off x="6415746" y="2491202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1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/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019C5C-9229-614F-989F-E13370443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826599"/>
                <a:ext cx="2255457" cy="400110"/>
              </a:xfrm>
              <a:prstGeom prst="rect">
                <a:avLst/>
              </a:prstGeom>
              <a:blipFill>
                <a:blip r:embed="rId9"/>
                <a:stretch>
                  <a:fillRect l="-3371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/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4B584BB-3D37-AB45-8779-5C9045065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6" y="1385617"/>
                <a:ext cx="2444350" cy="400110"/>
              </a:xfrm>
              <a:prstGeom prst="rect">
                <a:avLst/>
              </a:prstGeom>
              <a:blipFill>
                <a:blip r:embed="rId10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/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 b="1" i="0" baseline="-25000" dirty="0" smtClean="0">
                          <a:solidFill>
                            <a:srgbClr val="FF0000"/>
                          </a:solidFill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2000" b="1" dirty="0" smtClean="0"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8FCF711-105E-C24C-99DC-209FE6A4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57" y="870526"/>
                <a:ext cx="2202190" cy="400110"/>
              </a:xfrm>
              <a:prstGeom prst="rect">
                <a:avLst/>
              </a:prstGeom>
              <a:blipFill>
                <a:blip r:embed="rId11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/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2000" b="1" baseline="-25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4</a:t>
                </a:r>
                <a:r>
                  <a:rPr lang="en-US" sz="2000" b="1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D501CDD-A4D1-EF4B-AA4F-2C9A4803C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364" y="417389"/>
                <a:ext cx="2444350" cy="400110"/>
              </a:xfrm>
              <a:prstGeom prst="rect">
                <a:avLst/>
              </a:prstGeom>
              <a:blipFill>
                <a:blip r:embed="rId12"/>
                <a:stretch>
                  <a:fillRect l="-31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/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1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730F304-640D-F745-80EA-5D2119B23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1751623"/>
                <a:ext cx="2532496" cy="453137"/>
              </a:xfrm>
              <a:prstGeom prst="rect">
                <a:avLst/>
              </a:prstGeom>
              <a:blipFill>
                <a:blip r:embed="rId13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/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2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D34997E-FA1A-204E-BAD2-AE877991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6" y="1262174"/>
                <a:ext cx="2532496" cy="453137"/>
              </a:xfrm>
              <a:prstGeom prst="rect">
                <a:avLst/>
              </a:prstGeom>
              <a:blipFill>
                <a:blip r:embed="rId14"/>
                <a:stretch>
                  <a:fillRect l="-3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/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3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4767B0C-FAC3-844C-8087-2C4026429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" y="772725"/>
                <a:ext cx="2532496" cy="453137"/>
              </a:xfrm>
              <a:prstGeom prst="rect">
                <a:avLst/>
              </a:prstGeom>
              <a:blipFill>
                <a:blip r:embed="rId15"/>
                <a:stretch>
                  <a:fillRect l="-250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/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</a:t>
                </a:r>
                <a:r>
                  <a:rPr lang="en-US" sz="20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r>
                  <a:rPr lang="en-US" sz="2000" baseline="-25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dirty="0">
                    <a:latin typeface="Avenir Medium" panose="02000503020000020003" pitchFamily="2" charset="0"/>
                  </a:rPr>
                  <a:t>=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q</a:t>
                </a:r>
                <a:r>
                  <a:rPr lang="en-US" sz="2000" b="1" baseline="-25000" dirty="0">
                    <a:solidFill>
                      <a:srgbClr val="7030A0"/>
                    </a:solidFill>
                    <a:latin typeface="Avenir Medium" panose="02000503020000020003" pitchFamily="2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b="1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k</a:t>
                </a:r>
                <a:r>
                  <a:rPr lang="en-US" sz="2000" b="1" baseline="-25000" dirty="0">
                    <a:solidFill>
                      <a:schemeClr val="accent4">
                        <a:lumMod val="50000"/>
                      </a:schemeClr>
                    </a:solidFill>
                    <a:latin typeface="Avenir Medium" panose="02000503020000020003" pitchFamily="2" charset="0"/>
                  </a:rPr>
                  <a:t>4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A0030C8-E4F3-0B4D-B6C3-12F82B2B8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5" y="322292"/>
                <a:ext cx="2532496" cy="453137"/>
              </a:xfrm>
              <a:prstGeom prst="rect">
                <a:avLst/>
              </a:prstGeom>
              <a:blipFill>
                <a:blip r:embed="rId16"/>
                <a:stretch>
                  <a:fillRect l="-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46977BCC-E073-B44B-A594-2F24938FB2E5}"/>
              </a:ext>
            </a:extLst>
          </p:cNvPr>
          <p:cNvSpPr/>
          <p:nvPr/>
        </p:nvSpPr>
        <p:spPr>
          <a:xfrm>
            <a:off x="187690" y="369304"/>
            <a:ext cx="4191978" cy="616640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AEF70F8-0A96-EC46-9E1C-2224AD0C817A}"/>
              </a:ext>
            </a:extLst>
          </p:cNvPr>
          <p:cNvSpPr/>
          <p:nvPr/>
        </p:nvSpPr>
        <p:spPr>
          <a:xfrm>
            <a:off x="401790" y="317629"/>
            <a:ext cx="4858406" cy="6104150"/>
          </a:xfrm>
          <a:prstGeom prst="rect">
            <a:avLst/>
          </a:prstGeom>
          <a:solidFill>
            <a:srgbClr val="FFFBCE"/>
          </a:solidFill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D5D6E0A6-732F-AD45-B19A-118278649EE6}"/>
              </a:ext>
            </a:extLst>
          </p:cNvPr>
          <p:cNvSpPr txBox="1">
            <a:spLocks/>
          </p:cNvSpPr>
          <p:nvPr/>
        </p:nvSpPr>
        <p:spPr>
          <a:xfrm>
            <a:off x="2208699" y="800975"/>
            <a:ext cx="1324497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2B70E18F-45EE-CD4B-976A-892D59F5A066}"/>
              </a:ext>
            </a:extLst>
          </p:cNvPr>
          <p:cNvSpPr txBox="1">
            <a:spLocks/>
          </p:cNvSpPr>
          <p:nvPr/>
        </p:nvSpPr>
        <p:spPr>
          <a:xfrm>
            <a:off x="560821" y="436221"/>
            <a:ext cx="139574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Self-Attention</a:t>
            </a:r>
            <a:r>
              <a:rPr lang="en-US" sz="2000" b="1" dirty="0">
                <a:solidFill>
                  <a:srgbClr val="7030A0"/>
                </a:solidFill>
                <a:latin typeface="Avenir Light" panose="020B0402020203020204" pitchFamily="34" charset="77"/>
              </a:rPr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DA3CF1F-9745-D84C-B749-A4ECC456002F}"/>
              </a:ext>
            </a:extLst>
          </p:cNvPr>
          <p:cNvCxnSpPr>
            <a:cxnSpLocks/>
          </p:cNvCxnSpPr>
          <p:nvPr/>
        </p:nvCxnSpPr>
        <p:spPr>
          <a:xfrm flipH="1">
            <a:off x="560821" y="1244328"/>
            <a:ext cx="4496088" cy="635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/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F132878-16D2-9146-B8C7-1342E4C11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31" y="1361830"/>
                <a:ext cx="680186" cy="546753"/>
              </a:xfrm>
              <a:prstGeom prst="rect">
                <a:avLst/>
              </a:prstGeom>
              <a:blipFill>
                <a:blip r:embed="rId1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/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7D134A6-8328-984E-A1B7-C665C14BB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298" y="2044151"/>
                <a:ext cx="664733" cy="546753"/>
              </a:xfrm>
              <a:prstGeom prst="rect">
                <a:avLst/>
              </a:prstGeom>
              <a:blipFill>
                <a:blip r:embed="rId18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F4F34A19-72E1-DF4B-A7F2-99DDDF9182B6}"/>
              </a:ext>
            </a:extLst>
          </p:cNvPr>
          <p:cNvSpPr txBox="1">
            <a:spLocks/>
          </p:cNvSpPr>
          <p:nvPr/>
        </p:nvSpPr>
        <p:spPr>
          <a:xfrm>
            <a:off x="3532377" y="800975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Description 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FA3361D5-D461-8E46-AF07-B95758D8AFCC}"/>
              </a:ext>
            </a:extLst>
          </p:cNvPr>
          <p:cNvSpPr txBox="1">
            <a:spLocks/>
          </p:cNvSpPr>
          <p:nvPr/>
        </p:nvSpPr>
        <p:spPr>
          <a:xfrm>
            <a:off x="3532377" y="1448520"/>
            <a:ext cx="1619274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 probe </a:t>
            </a: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23166F6E-F6BE-5247-BBCE-6F6DE4D9E70C}"/>
              </a:ext>
            </a:extLst>
          </p:cNvPr>
          <p:cNvSpPr txBox="1">
            <a:spLocks/>
          </p:cNvSpPr>
          <p:nvPr/>
        </p:nvSpPr>
        <p:spPr>
          <a:xfrm>
            <a:off x="3582004" y="1998149"/>
            <a:ext cx="1499509" cy="468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compared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/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A9FE883-C9FE-6A41-A487-CA05C04FD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55" y="2798531"/>
                <a:ext cx="664733" cy="546753"/>
              </a:xfrm>
              <a:prstGeom prst="rect">
                <a:avLst/>
              </a:prstGeom>
              <a:blipFill>
                <a:blip r:embed="rId1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1AB33FB2-39DA-5942-BBC3-B720F88F6D40}"/>
              </a:ext>
            </a:extLst>
          </p:cNvPr>
          <p:cNvSpPr txBox="1">
            <a:spLocks/>
          </p:cNvSpPr>
          <p:nvPr/>
        </p:nvSpPr>
        <p:spPr>
          <a:xfrm>
            <a:off x="3508178" y="2737762"/>
            <a:ext cx="1714970" cy="723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item being weighted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55CE6BC-8FDF-C14C-B447-53A3278F5C08}"/>
              </a:ext>
            </a:extLst>
          </p:cNvPr>
          <p:cNvCxnSpPr>
            <a:cxnSpLocks/>
          </p:cNvCxnSpPr>
          <p:nvPr/>
        </p:nvCxnSpPr>
        <p:spPr>
          <a:xfrm flipH="1">
            <a:off x="560821" y="2718398"/>
            <a:ext cx="4446066" cy="2126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F80FDE3-830E-2E4F-B54F-EE0BE4A863A2}"/>
              </a:ext>
            </a:extLst>
          </p:cNvPr>
          <p:cNvCxnSpPr>
            <a:cxnSpLocks/>
          </p:cNvCxnSpPr>
          <p:nvPr/>
        </p:nvCxnSpPr>
        <p:spPr>
          <a:xfrm flipH="1">
            <a:off x="668620" y="1934841"/>
            <a:ext cx="435431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063030AC-1B0E-AD44-BB03-663C93579013}"/>
              </a:ext>
            </a:extLst>
          </p:cNvPr>
          <p:cNvSpPr txBox="1">
            <a:spLocks/>
          </p:cNvSpPr>
          <p:nvPr/>
        </p:nvSpPr>
        <p:spPr>
          <a:xfrm>
            <a:off x="721970" y="3792336"/>
            <a:ext cx="4087337" cy="2292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All of these are like surrogates/proxies/abstractions.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This provides 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flexibility and fewer constraints</a:t>
            </a:r>
            <a:r>
              <a:rPr lang="en-US" sz="2000" b="1" dirty="0">
                <a:latin typeface="Avenir Light" panose="020B0402020203020204" pitchFamily="34" charset="77"/>
              </a:rPr>
              <a:t>.</a:t>
            </a:r>
            <a:br>
              <a:rPr lang="en-US" sz="2000" b="1" dirty="0">
                <a:latin typeface="Avenir Light" panose="020B0402020203020204" pitchFamily="34" charset="77"/>
              </a:rPr>
            </a:br>
            <a:r>
              <a:rPr lang="en-US" sz="2000" b="1" dirty="0">
                <a:latin typeface="Avenir Light" panose="020B0402020203020204" pitchFamily="34" charset="77"/>
              </a:rPr>
              <a:t>More room for rich </a:t>
            </a:r>
            <a:r>
              <a:rPr lang="en-US" sz="2000" b="1" dirty="0">
                <a:solidFill>
                  <a:srgbClr val="C00000"/>
                </a:solidFill>
                <a:latin typeface="Avenir Light" panose="020B0402020203020204" pitchFamily="34" charset="77"/>
              </a:rPr>
              <a:t>abstractions</a:t>
            </a:r>
            <a:r>
              <a:rPr lang="en-US" sz="2000" b="1" dirty="0">
                <a:latin typeface="Avenir Light" panose="020B0402020203020204" pitchFamily="34" charset="77"/>
              </a:rPr>
              <a:t>.</a:t>
            </a:r>
          </a:p>
        </p:txBody>
      </p:sp>
      <p:sp>
        <p:nvSpPr>
          <p:cNvPr id="2" name="Bent-Up Arrow 1">
            <a:extLst>
              <a:ext uri="{FF2B5EF4-FFF2-40B4-BE49-F238E27FC236}">
                <a16:creationId xmlns:a16="http://schemas.microsoft.com/office/drawing/2014/main" id="{97FA79EC-574E-E943-8AA0-532CDF040C8E}"/>
              </a:ext>
            </a:extLst>
          </p:cNvPr>
          <p:cNvSpPr/>
          <p:nvPr/>
        </p:nvSpPr>
        <p:spPr>
          <a:xfrm flipH="1">
            <a:off x="1027904" y="3483221"/>
            <a:ext cx="529562" cy="576392"/>
          </a:xfrm>
          <a:prstGeom prst="bentUpArrow">
            <a:avLst>
              <a:gd name="adj1" fmla="val 16842"/>
              <a:gd name="adj2" fmla="val 34412"/>
              <a:gd name="adj3" fmla="val 4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4D6858-F8FF-234D-921A-2C653160F883}"/>
              </a:ext>
            </a:extLst>
          </p:cNvPr>
          <p:cNvSpPr/>
          <p:nvPr/>
        </p:nvSpPr>
        <p:spPr>
          <a:xfrm>
            <a:off x="811643" y="1172659"/>
            <a:ext cx="845506" cy="2241340"/>
          </a:xfrm>
          <a:prstGeom prst="roundRect">
            <a:avLst>
              <a:gd name="adj" fmla="val 16667"/>
            </a:avLst>
          </a:prstGeom>
          <a:solidFill>
            <a:schemeClr val="bg2">
              <a:alpha val="61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03FB0F-2152-104C-B635-D2DF9F0E27AE}"/>
              </a:ext>
            </a:extLst>
          </p:cNvPr>
          <p:cNvSpPr/>
          <p:nvPr/>
        </p:nvSpPr>
        <p:spPr>
          <a:xfrm>
            <a:off x="991050" y="1318008"/>
            <a:ext cx="74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Avenir Medium" panose="02000503020000020003" pitchFamily="2" charset="0"/>
              </a:rPr>
              <a:t>q</a:t>
            </a:r>
            <a:r>
              <a:rPr lang="en-US" sz="2800" b="1" baseline="-25000" dirty="0">
                <a:solidFill>
                  <a:srgbClr val="7030A0"/>
                </a:solidFill>
                <a:latin typeface="Avenir Medium" panose="02000503020000020003" pitchFamily="2" charset="0"/>
              </a:rPr>
              <a:t>i</a:t>
            </a:r>
            <a:endParaRPr lang="en-US" sz="28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B139B51-88C9-E940-81BB-A9C239D0FB85}"/>
              </a:ext>
            </a:extLst>
          </p:cNvPr>
          <p:cNvSpPr/>
          <p:nvPr/>
        </p:nvSpPr>
        <p:spPr>
          <a:xfrm>
            <a:off x="1027904" y="202237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</a:t>
            </a:r>
            <a:r>
              <a:rPr lang="en-US" sz="2800" b="1" baseline="-25000" dirty="0" err="1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16EF527-7140-6A4C-AA7A-E710444B29BE}"/>
              </a:ext>
            </a:extLst>
          </p:cNvPr>
          <p:cNvSpPr/>
          <p:nvPr/>
        </p:nvSpPr>
        <p:spPr>
          <a:xfrm>
            <a:off x="1020661" y="2776759"/>
            <a:ext cx="7126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</a:t>
            </a:r>
            <a:r>
              <a:rPr lang="en-US" sz="2800" b="1" baseline="-250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i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563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10060" y="2801537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568" y="279334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960" y="280332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40052" y="277635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FED8D0F-A077-9D41-B715-80D3AEBC52F5}"/>
              </a:ext>
            </a:extLst>
          </p:cNvPr>
          <p:cNvSpPr/>
          <p:nvPr/>
        </p:nvSpPr>
        <p:spPr>
          <a:xfrm>
            <a:off x="7543634" y="1169704"/>
            <a:ext cx="4275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</p:txBody>
      </p:sp>
    </p:spTree>
    <p:extLst>
      <p:ext uri="{BB962C8B-B14F-4D97-AF65-F5344CB8AC3E}">
        <p14:creationId xmlns:p14="http://schemas.microsoft.com/office/powerpoint/2010/main" val="1528179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 + FFNN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10060" y="2801537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568" y="279334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960" y="280332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40052" y="277635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97CD04C9-69A8-394E-85D3-33CB88DFA726}"/>
              </a:ext>
            </a:extLst>
          </p:cNvPr>
          <p:cNvSpPr/>
          <p:nvPr/>
        </p:nvSpPr>
        <p:spPr>
          <a:xfrm rot="16200000">
            <a:off x="2324228" y="227427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52BD131-A9C9-874C-92B8-F31B590CFE1E}"/>
              </a:ext>
            </a:extLst>
          </p:cNvPr>
          <p:cNvGrpSpPr/>
          <p:nvPr/>
        </p:nvGrpSpPr>
        <p:grpSpPr>
          <a:xfrm rot="16200000">
            <a:off x="2128940" y="1710337"/>
            <a:ext cx="701316" cy="175324"/>
            <a:chOff x="2297660" y="4140835"/>
            <a:chExt cx="1364224" cy="311369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0333804C-140B-E141-B118-C80789E5D2C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E87B15A-6A49-CD44-ACA4-5044AC2E5D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B2EDFE2-05F6-9049-92A7-7CE63942EE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678E6B7-C341-1447-A28E-1300616BDB0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016F164-99ED-0B44-BE17-B6D394B90A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69D94E-815C-EC4C-A0FE-3DE1CE55C5C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03E6E51-CE88-264A-A802-7108BA93D9AF}"/>
              </a:ext>
            </a:extLst>
          </p:cNvPr>
          <p:cNvSpPr/>
          <p:nvPr/>
        </p:nvSpPr>
        <p:spPr>
          <a:xfrm>
            <a:off x="2303172" y="99331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1211D2-7EA3-C949-92F5-21F52F622936}"/>
              </a:ext>
            </a:extLst>
          </p:cNvPr>
          <p:cNvSpPr/>
          <p:nvPr/>
        </p:nvSpPr>
        <p:spPr>
          <a:xfrm>
            <a:off x="2135969" y="2552672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799A2015-1E90-6B44-93A1-025C36F0B73C}"/>
              </a:ext>
            </a:extLst>
          </p:cNvPr>
          <p:cNvSpPr/>
          <p:nvPr/>
        </p:nvSpPr>
        <p:spPr>
          <a:xfrm rot="16200000">
            <a:off x="3891357" y="225374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C6E369C-CE19-5B42-A4D2-640C2C99DC61}"/>
              </a:ext>
            </a:extLst>
          </p:cNvPr>
          <p:cNvGrpSpPr/>
          <p:nvPr/>
        </p:nvGrpSpPr>
        <p:grpSpPr>
          <a:xfrm rot="16200000">
            <a:off x="3696069" y="1689807"/>
            <a:ext cx="701316" cy="175324"/>
            <a:chOff x="2297660" y="4140835"/>
            <a:chExt cx="1364224" cy="311369"/>
          </a:xfrm>
        </p:grpSpPr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6198CAAE-D7AB-F645-939A-45C542AF2F8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D8C132D-1178-824E-9F9A-BF61451285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C8DD37A-CDA4-414D-AB6B-17406A0FBE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42F76C-906E-5C41-B01D-F9ABA552029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D626BC2-144A-0546-AB50-1AF58C0B63A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43AD74F-6863-8F47-80E1-AD0C5C5B2C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2DBA4C3-8981-AC41-8AD4-E475B1298EFB}"/>
              </a:ext>
            </a:extLst>
          </p:cNvPr>
          <p:cNvSpPr/>
          <p:nvPr/>
        </p:nvSpPr>
        <p:spPr>
          <a:xfrm>
            <a:off x="3870301" y="97278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94" name="Content Placeholder 2">
            <a:extLst>
              <a:ext uri="{FF2B5EF4-FFF2-40B4-BE49-F238E27FC236}">
                <a16:creationId xmlns:a16="http://schemas.microsoft.com/office/drawing/2014/main" id="{DE1D3915-CF9D-3B4D-B876-800FD5F660FA}"/>
              </a:ext>
            </a:extLst>
          </p:cNvPr>
          <p:cNvSpPr txBox="1">
            <a:spLocks/>
          </p:cNvSpPr>
          <p:nvPr/>
        </p:nvSpPr>
        <p:spPr>
          <a:xfrm>
            <a:off x="2715464" y="2525437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A255318A-99D5-7F46-AD88-F416026958A3}"/>
              </a:ext>
            </a:extLst>
          </p:cNvPr>
          <p:cNvSpPr/>
          <p:nvPr/>
        </p:nvSpPr>
        <p:spPr>
          <a:xfrm rot="16200000">
            <a:off x="5509898" y="222983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55FBE02-C165-5D44-9AC0-3847AFA16AE9}"/>
              </a:ext>
            </a:extLst>
          </p:cNvPr>
          <p:cNvGrpSpPr/>
          <p:nvPr/>
        </p:nvGrpSpPr>
        <p:grpSpPr>
          <a:xfrm rot="16200000">
            <a:off x="5314610" y="1665892"/>
            <a:ext cx="701316" cy="175324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CBE303E-D7F9-2044-B8CA-C2C4F8B7A8D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BE2D5D7-3910-E54D-AA6E-2971B68DF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289AF5-6C32-3640-8FF0-C1ABF4CD672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81D27BC-2402-BC4A-B64D-7E04E98B385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37B5BA9-E477-AF43-AB3F-2ED63D06C18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1DBA7F9-5A34-4249-99B1-390B7FAC339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913906E-905B-324C-9203-D618913B8D84}"/>
              </a:ext>
            </a:extLst>
          </p:cNvPr>
          <p:cNvSpPr/>
          <p:nvPr/>
        </p:nvSpPr>
        <p:spPr>
          <a:xfrm>
            <a:off x="5488842" y="94887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FB2A3A8B-D1F7-E642-A5C3-F75A8F48B373}"/>
              </a:ext>
            </a:extLst>
          </p:cNvPr>
          <p:cNvSpPr/>
          <p:nvPr/>
        </p:nvSpPr>
        <p:spPr>
          <a:xfrm>
            <a:off x="345364" y="2482223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ight Arrow 297">
            <a:extLst>
              <a:ext uri="{FF2B5EF4-FFF2-40B4-BE49-F238E27FC236}">
                <a16:creationId xmlns:a16="http://schemas.microsoft.com/office/drawing/2014/main" id="{E7159DE3-284E-924E-84E7-4BABACA3693D}"/>
              </a:ext>
            </a:extLst>
          </p:cNvPr>
          <p:cNvSpPr/>
          <p:nvPr/>
        </p:nvSpPr>
        <p:spPr>
          <a:xfrm rot="16200000">
            <a:off x="694773" y="224989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F9453CC-E1E7-E243-8704-1A9439A7401B}"/>
              </a:ext>
            </a:extLst>
          </p:cNvPr>
          <p:cNvGrpSpPr/>
          <p:nvPr/>
        </p:nvGrpSpPr>
        <p:grpSpPr>
          <a:xfrm rot="16200000">
            <a:off x="499485" y="1685955"/>
            <a:ext cx="701316" cy="175324"/>
            <a:chOff x="2297660" y="4140835"/>
            <a:chExt cx="1364224" cy="311369"/>
          </a:xfrm>
        </p:grpSpPr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45A75873-F933-224E-BCCE-BE88F6751AD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3CC433F-B46E-8F49-AC2A-BD284359195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81FAB2A-552D-A74B-BF15-A94D722BBF5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B6703AE-C919-A24F-A56B-41A05463642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03F81DB-E578-3C41-9094-3E785B3250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B3D89A0-2778-DF46-A327-F6BAAD957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2FD27DF-88EB-FF4A-998D-D32E2BE3C9EF}"/>
              </a:ext>
            </a:extLst>
          </p:cNvPr>
          <p:cNvSpPr/>
          <p:nvPr/>
        </p:nvSpPr>
        <p:spPr>
          <a:xfrm>
            <a:off x="673717" y="96893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E62ADFD0-7BD8-134E-B4F3-24D34E930F0B}"/>
              </a:ext>
            </a:extLst>
          </p:cNvPr>
          <p:cNvSpPr/>
          <p:nvPr/>
        </p:nvSpPr>
        <p:spPr>
          <a:xfrm>
            <a:off x="7543634" y="1169704"/>
            <a:ext cx="42759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</p:txBody>
      </p:sp>
    </p:spTree>
    <p:extLst>
      <p:ext uri="{BB962C8B-B14F-4D97-AF65-F5344CB8AC3E}">
        <p14:creationId xmlns:p14="http://schemas.microsoft.com/office/powerpoint/2010/main" val="4037111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 + FFNN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629044" y="3385449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4054552" y="337726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478944" y="338723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859036" y="336026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97CD04C9-69A8-394E-85D3-33CB88DFA726}"/>
              </a:ext>
            </a:extLst>
          </p:cNvPr>
          <p:cNvSpPr/>
          <p:nvPr/>
        </p:nvSpPr>
        <p:spPr>
          <a:xfrm rot="16200000">
            <a:off x="2310310" y="199426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52BD131-A9C9-874C-92B8-F31B590CFE1E}"/>
              </a:ext>
            </a:extLst>
          </p:cNvPr>
          <p:cNvGrpSpPr/>
          <p:nvPr/>
        </p:nvGrpSpPr>
        <p:grpSpPr>
          <a:xfrm rot="16200000">
            <a:off x="2115022" y="1430327"/>
            <a:ext cx="701316" cy="175324"/>
            <a:chOff x="2297660" y="4140835"/>
            <a:chExt cx="1364224" cy="311369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0333804C-140B-E141-B118-C80789E5D2C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E87B15A-6A49-CD44-ACA4-5044AC2E5D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B2EDFE2-05F6-9049-92A7-7CE63942EE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678E6B7-C341-1447-A28E-1300616BDB0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016F164-99ED-0B44-BE17-B6D394B90A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69D94E-815C-EC4C-A0FE-3DE1CE55C5C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03E6E51-CE88-264A-A802-7108BA93D9AF}"/>
              </a:ext>
            </a:extLst>
          </p:cNvPr>
          <p:cNvSpPr/>
          <p:nvPr/>
        </p:nvSpPr>
        <p:spPr>
          <a:xfrm>
            <a:off x="2289254" y="7133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1211D2-7EA3-C949-92F5-21F52F622936}"/>
              </a:ext>
            </a:extLst>
          </p:cNvPr>
          <p:cNvSpPr/>
          <p:nvPr/>
        </p:nvSpPr>
        <p:spPr>
          <a:xfrm>
            <a:off x="2122051" y="2272662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799A2015-1E90-6B44-93A1-025C36F0B73C}"/>
              </a:ext>
            </a:extLst>
          </p:cNvPr>
          <p:cNvSpPr/>
          <p:nvPr/>
        </p:nvSpPr>
        <p:spPr>
          <a:xfrm rot="16200000">
            <a:off x="3877439" y="197373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C6E369C-CE19-5B42-A4D2-640C2C99DC61}"/>
              </a:ext>
            </a:extLst>
          </p:cNvPr>
          <p:cNvGrpSpPr/>
          <p:nvPr/>
        </p:nvGrpSpPr>
        <p:grpSpPr>
          <a:xfrm rot="16200000">
            <a:off x="3682151" y="1409797"/>
            <a:ext cx="701316" cy="175324"/>
            <a:chOff x="2297660" y="4140835"/>
            <a:chExt cx="1364224" cy="311369"/>
          </a:xfrm>
        </p:grpSpPr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6198CAAE-D7AB-F645-939A-45C542AF2F8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D8C132D-1178-824E-9F9A-BF61451285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C8DD37A-CDA4-414D-AB6B-17406A0FBE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42F76C-906E-5C41-B01D-F9ABA552029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D626BC2-144A-0546-AB50-1AF58C0B63A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43AD74F-6863-8F47-80E1-AD0C5C5B2C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2DBA4C3-8981-AC41-8AD4-E475B1298EFB}"/>
              </a:ext>
            </a:extLst>
          </p:cNvPr>
          <p:cNvSpPr/>
          <p:nvPr/>
        </p:nvSpPr>
        <p:spPr>
          <a:xfrm>
            <a:off x="3856383" y="69277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94" name="Content Placeholder 2">
            <a:extLst>
              <a:ext uri="{FF2B5EF4-FFF2-40B4-BE49-F238E27FC236}">
                <a16:creationId xmlns:a16="http://schemas.microsoft.com/office/drawing/2014/main" id="{DE1D3915-CF9D-3B4D-B876-800FD5F660FA}"/>
              </a:ext>
            </a:extLst>
          </p:cNvPr>
          <p:cNvSpPr txBox="1">
            <a:spLocks/>
          </p:cNvSpPr>
          <p:nvPr/>
        </p:nvSpPr>
        <p:spPr>
          <a:xfrm>
            <a:off x="2701546" y="2245427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A255318A-99D5-7F46-AD88-F416026958A3}"/>
              </a:ext>
            </a:extLst>
          </p:cNvPr>
          <p:cNvSpPr/>
          <p:nvPr/>
        </p:nvSpPr>
        <p:spPr>
          <a:xfrm rot="16200000">
            <a:off x="5495980" y="194982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55FBE02-C165-5D44-9AC0-3847AFA16AE9}"/>
              </a:ext>
            </a:extLst>
          </p:cNvPr>
          <p:cNvGrpSpPr/>
          <p:nvPr/>
        </p:nvGrpSpPr>
        <p:grpSpPr>
          <a:xfrm rot="16200000">
            <a:off x="5300692" y="1385882"/>
            <a:ext cx="701316" cy="175324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CBE303E-D7F9-2044-B8CA-C2C4F8B7A8D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BE2D5D7-3910-E54D-AA6E-2971B68DF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289AF5-6C32-3640-8FF0-C1ABF4CD672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81D27BC-2402-BC4A-B64D-7E04E98B385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37B5BA9-E477-AF43-AB3F-2ED63D06C18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1DBA7F9-5A34-4249-99B1-390B7FAC339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913906E-905B-324C-9203-D618913B8D84}"/>
              </a:ext>
            </a:extLst>
          </p:cNvPr>
          <p:cNvSpPr/>
          <p:nvPr/>
        </p:nvSpPr>
        <p:spPr>
          <a:xfrm>
            <a:off x="5474924" y="66886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FB2A3A8B-D1F7-E642-A5C3-F75A8F48B373}"/>
              </a:ext>
            </a:extLst>
          </p:cNvPr>
          <p:cNvSpPr/>
          <p:nvPr/>
        </p:nvSpPr>
        <p:spPr>
          <a:xfrm>
            <a:off x="331446" y="2202213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ight Arrow 297">
            <a:extLst>
              <a:ext uri="{FF2B5EF4-FFF2-40B4-BE49-F238E27FC236}">
                <a16:creationId xmlns:a16="http://schemas.microsoft.com/office/drawing/2014/main" id="{E7159DE3-284E-924E-84E7-4BABACA3693D}"/>
              </a:ext>
            </a:extLst>
          </p:cNvPr>
          <p:cNvSpPr/>
          <p:nvPr/>
        </p:nvSpPr>
        <p:spPr>
          <a:xfrm rot="16200000">
            <a:off x="680855" y="196988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F9453CC-E1E7-E243-8704-1A9439A7401B}"/>
              </a:ext>
            </a:extLst>
          </p:cNvPr>
          <p:cNvGrpSpPr/>
          <p:nvPr/>
        </p:nvGrpSpPr>
        <p:grpSpPr>
          <a:xfrm rot="16200000">
            <a:off x="485567" y="1405945"/>
            <a:ext cx="701316" cy="175324"/>
            <a:chOff x="2297660" y="4140835"/>
            <a:chExt cx="1364224" cy="311369"/>
          </a:xfrm>
        </p:grpSpPr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45A75873-F933-224E-BCCE-BE88F6751AD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3CC433F-B46E-8F49-AC2A-BD284359195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81FAB2A-552D-A74B-BF15-A94D722BBF5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B6703AE-C919-A24F-A56B-41A05463642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03F81DB-E578-3C41-9094-3E785B3250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B3D89A0-2778-DF46-A327-F6BAAD957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2FD27DF-88EB-FF4A-998D-D32E2BE3C9EF}"/>
              </a:ext>
            </a:extLst>
          </p:cNvPr>
          <p:cNvSpPr/>
          <p:nvPr/>
        </p:nvSpPr>
        <p:spPr>
          <a:xfrm>
            <a:off x="659799" y="68892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5619B2F-4583-9145-BC45-703521C4967E}"/>
              </a:ext>
            </a:extLst>
          </p:cNvPr>
          <p:cNvSpPr/>
          <p:nvPr/>
        </p:nvSpPr>
        <p:spPr>
          <a:xfrm>
            <a:off x="7543634" y="1169704"/>
            <a:ext cx="427598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</a:t>
            </a:r>
            <a:r>
              <a:rPr lang="en-US" sz="2000" dirty="0" err="1">
                <a:latin typeface="Avenir Book" panose="02000503020000020003" pitchFamily="2" charset="0"/>
              </a:rPr>
              <a:t>concat</a:t>
            </a:r>
            <a:r>
              <a:rPr lang="en-US" sz="2000" dirty="0">
                <a:latin typeface="Avenir Book" panose="02000503020000020003" pitchFamily="2" charset="0"/>
              </a:rPr>
              <a:t> w/ a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residual connection </a:t>
            </a:r>
            <a:r>
              <a:rPr lang="en-US" sz="2000" dirty="0">
                <a:latin typeface="Avenir Book" panose="02000503020000020003" pitchFamily="2" charset="0"/>
              </a:rPr>
              <a:t>to help ensure relevant info is getting forward passed.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perform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LayerNorm</a:t>
            </a:r>
            <a:r>
              <a:rPr lang="en-US" sz="2000" dirty="0">
                <a:latin typeface="Avenir Book" panose="02000503020000020003" pitchFamily="2" charset="0"/>
              </a:rPr>
              <a:t> to stabilize the network and allow for proper gradient flow.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FC81C0C-A8F9-7944-AD35-12F26015C365}"/>
              </a:ext>
            </a:extLst>
          </p:cNvPr>
          <p:cNvSpPr/>
          <p:nvPr/>
        </p:nvSpPr>
        <p:spPr>
          <a:xfrm>
            <a:off x="1650999" y="2844417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4ADC0D4A-004F-224F-85BB-FC526CA72B6F}"/>
              </a:ext>
            </a:extLst>
          </p:cNvPr>
          <p:cNvSpPr/>
          <p:nvPr/>
        </p:nvSpPr>
        <p:spPr>
          <a:xfrm>
            <a:off x="345365" y="2773444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ontent Placeholder 2">
            <a:extLst>
              <a:ext uri="{FF2B5EF4-FFF2-40B4-BE49-F238E27FC236}">
                <a16:creationId xmlns:a16="http://schemas.microsoft.com/office/drawing/2014/main" id="{23C53ED6-7AC8-E545-AE13-9C8F0C1358EE}"/>
              </a:ext>
            </a:extLst>
          </p:cNvPr>
          <p:cNvSpPr txBox="1">
            <a:spLocks/>
          </p:cNvSpPr>
          <p:nvPr/>
        </p:nvSpPr>
        <p:spPr>
          <a:xfrm>
            <a:off x="1721103" y="2802584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</p:spTree>
    <p:extLst>
      <p:ext uri="{BB962C8B-B14F-4D97-AF65-F5344CB8AC3E}">
        <p14:creationId xmlns:p14="http://schemas.microsoft.com/office/powerpoint/2010/main" val="3988609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Self-Attention + FFNN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748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78352" y="5913514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50092" y="5913514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71660" y="5900717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42028" y="5892510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59799" y="629498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64017" y="62772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818199" y="628951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87267" y="6277784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250" y="4719596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629044" y="3385449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4054552" y="3377260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478944" y="338723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859036" y="3360268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4112" y="3268625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485" y="565610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987" y="4734219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746" y="564148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248" y="4719596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867" y="56269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369" y="4705016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287" y="3308918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2004" y="3301962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996" y="3301664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389" y="4533301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823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560" y="425279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821" y="423817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942" y="422359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920" y="4349298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6112" y="4290258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168" name="Right Arrow 167">
            <a:extLst>
              <a:ext uri="{FF2B5EF4-FFF2-40B4-BE49-F238E27FC236}">
                <a16:creationId xmlns:a16="http://schemas.microsoft.com/office/drawing/2014/main" id="{97CD04C9-69A8-394E-85D3-33CB88DFA726}"/>
              </a:ext>
            </a:extLst>
          </p:cNvPr>
          <p:cNvSpPr/>
          <p:nvPr/>
        </p:nvSpPr>
        <p:spPr>
          <a:xfrm rot="16200000">
            <a:off x="2310310" y="199426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52BD131-A9C9-874C-92B8-F31B590CFE1E}"/>
              </a:ext>
            </a:extLst>
          </p:cNvPr>
          <p:cNvGrpSpPr/>
          <p:nvPr/>
        </p:nvGrpSpPr>
        <p:grpSpPr>
          <a:xfrm rot="16200000">
            <a:off x="2115022" y="1430327"/>
            <a:ext cx="701316" cy="175324"/>
            <a:chOff x="2297660" y="4140835"/>
            <a:chExt cx="1364224" cy="311369"/>
          </a:xfrm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0333804C-140B-E141-B118-C80789E5D2C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E87B15A-6A49-CD44-ACA4-5044AC2E5D3A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B2EDFE2-05F6-9049-92A7-7CE63942EE7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678E6B7-C341-1447-A28E-1300616BDB0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016F164-99ED-0B44-BE17-B6D394B90AA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969D94E-815C-EC4C-A0FE-3DE1CE55C5CB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03E6E51-CE88-264A-A802-7108BA93D9AF}"/>
              </a:ext>
            </a:extLst>
          </p:cNvPr>
          <p:cNvSpPr/>
          <p:nvPr/>
        </p:nvSpPr>
        <p:spPr>
          <a:xfrm>
            <a:off x="2289254" y="7133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41211D2-7EA3-C949-92F5-21F52F622936}"/>
              </a:ext>
            </a:extLst>
          </p:cNvPr>
          <p:cNvSpPr/>
          <p:nvPr/>
        </p:nvSpPr>
        <p:spPr>
          <a:xfrm>
            <a:off x="2122051" y="2272662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799A2015-1E90-6B44-93A1-025C36F0B73C}"/>
              </a:ext>
            </a:extLst>
          </p:cNvPr>
          <p:cNvSpPr/>
          <p:nvPr/>
        </p:nvSpPr>
        <p:spPr>
          <a:xfrm rot="16200000">
            <a:off x="3877439" y="197373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C6E369C-CE19-5B42-A4D2-640C2C99DC61}"/>
              </a:ext>
            </a:extLst>
          </p:cNvPr>
          <p:cNvGrpSpPr/>
          <p:nvPr/>
        </p:nvGrpSpPr>
        <p:grpSpPr>
          <a:xfrm rot="16200000">
            <a:off x="3682151" y="1409797"/>
            <a:ext cx="701316" cy="175324"/>
            <a:chOff x="2297660" y="4140835"/>
            <a:chExt cx="1364224" cy="311369"/>
          </a:xfrm>
        </p:grpSpPr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6198CAAE-D7AB-F645-939A-45C542AF2F8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D8C132D-1178-824E-9F9A-BF61451285A4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C8DD37A-CDA4-414D-AB6B-17406A0FBE0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42F76C-906E-5C41-B01D-F9ABA5520298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9D626BC2-144A-0546-AB50-1AF58C0B63A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43AD74F-6863-8F47-80E1-AD0C5C5B2C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2DBA4C3-8981-AC41-8AD4-E475B1298EFB}"/>
              </a:ext>
            </a:extLst>
          </p:cNvPr>
          <p:cNvSpPr/>
          <p:nvPr/>
        </p:nvSpPr>
        <p:spPr>
          <a:xfrm>
            <a:off x="3856383" y="69277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94" name="Content Placeholder 2">
            <a:extLst>
              <a:ext uri="{FF2B5EF4-FFF2-40B4-BE49-F238E27FC236}">
                <a16:creationId xmlns:a16="http://schemas.microsoft.com/office/drawing/2014/main" id="{DE1D3915-CF9D-3B4D-B876-800FD5F660FA}"/>
              </a:ext>
            </a:extLst>
          </p:cNvPr>
          <p:cNvSpPr txBox="1">
            <a:spLocks/>
          </p:cNvSpPr>
          <p:nvPr/>
        </p:nvSpPr>
        <p:spPr>
          <a:xfrm>
            <a:off x="2701546" y="2245427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A255318A-99D5-7F46-AD88-F416026958A3}"/>
              </a:ext>
            </a:extLst>
          </p:cNvPr>
          <p:cNvSpPr/>
          <p:nvPr/>
        </p:nvSpPr>
        <p:spPr>
          <a:xfrm rot="16200000">
            <a:off x="5495980" y="194982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55FBE02-C165-5D44-9AC0-3847AFA16AE9}"/>
              </a:ext>
            </a:extLst>
          </p:cNvPr>
          <p:cNvGrpSpPr/>
          <p:nvPr/>
        </p:nvGrpSpPr>
        <p:grpSpPr>
          <a:xfrm rot="16200000">
            <a:off x="5300692" y="1385882"/>
            <a:ext cx="701316" cy="175324"/>
            <a:chOff x="2297660" y="4140835"/>
            <a:chExt cx="1364224" cy="311369"/>
          </a:xfrm>
        </p:grpSpPr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DCBE303E-D7F9-2044-B8CA-C2C4F8B7A8D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BE2D5D7-3910-E54D-AA6E-2971B68DF1D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6289AF5-6C32-3640-8FF0-C1ABF4CD672B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81D27BC-2402-BC4A-B64D-7E04E98B385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37B5BA9-E477-AF43-AB3F-2ED63D06C18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1DBA7F9-5A34-4249-99B1-390B7FAC339F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2913906E-905B-324C-9203-D618913B8D84}"/>
              </a:ext>
            </a:extLst>
          </p:cNvPr>
          <p:cNvSpPr/>
          <p:nvPr/>
        </p:nvSpPr>
        <p:spPr>
          <a:xfrm>
            <a:off x="5474924" y="66886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FB2A3A8B-D1F7-E642-A5C3-F75A8F48B373}"/>
              </a:ext>
            </a:extLst>
          </p:cNvPr>
          <p:cNvSpPr/>
          <p:nvPr/>
        </p:nvSpPr>
        <p:spPr>
          <a:xfrm>
            <a:off x="331446" y="2202213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ight Arrow 297">
            <a:extLst>
              <a:ext uri="{FF2B5EF4-FFF2-40B4-BE49-F238E27FC236}">
                <a16:creationId xmlns:a16="http://schemas.microsoft.com/office/drawing/2014/main" id="{E7159DE3-284E-924E-84E7-4BABACA3693D}"/>
              </a:ext>
            </a:extLst>
          </p:cNvPr>
          <p:cNvSpPr/>
          <p:nvPr/>
        </p:nvSpPr>
        <p:spPr>
          <a:xfrm rot="16200000">
            <a:off x="680855" y="196988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9F9453CC-E1E7-E243-8704-1A9439A7401B}"/>
              </a:ext>
            </a:extLst>
          </p:cNvPr>
          <p:cNvGrpSpPr/>
          <p:nvPr/>
        </p:nvGrpSpPr>
        <p:grpSpPr>
          <a:xfrm rot="16200000">
            <a:off x="485567" y="1405945"/>
            <a:ext cx="701316" cy="175324"/>
            <a:chOff x="2297660" y="4140835"/>
            <a:chExt cx="1364224" cy="311369"/>
          </a:xfrm>
        </p:grpSpPr>
        <p:sp>
          <p:nvSpPr>
            <p:cNvPr id="300" name="Rounded Rectangle 299">
              <a:extLst>
                <a:ext uri="{FF2B5EF4-FFF2-40B4-BE49-F238E27FC236}">
                  <a16:creationId xmlns:a16="http://schemas.microsoft.com/office/drawing/2014/main" id="{45A75873-F933-224E-BCCE-BE88F6751AD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43CC433F-B46E-8F49-AC2A-BD284359195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81FAB2A-552D-A74B-BF15-A94D722BBF5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B6703AE-C919-A24F-A56B-41A05463642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703F81DB-E578-3C41-9094-3E785B3250CB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B3D89A0-2778-DF46-A327-F6BAAD957E9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82FD27DF-88EB-FF4A-998D-D32E2BE3C9EF}"/>
              </a:ext>
            </a:extLst>
          </p:cNvPr>
          <p:cNvSpPr/>
          <p:nvPr/>
        </p:nvSpPr>
        <p:spPr>
          <a:xfrm>
            <a:off x="659799" y="688926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5619B2F-4583-9145-BC45-703521C4967E}"/>
              </a:ext>
            </a:extLst>
          </p:cNvPr>
          <p:cNvSpPr/>
          <p:nvPr/>
        </p:nvSpPr>
        <p:spPr>
          <a:xfrm>
            <a:off x="7543634" y="1169704"/>
            <a:ext cx="427598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Let’s further pass 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through a FFNN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</a:t>
            </a:r>
            <a:r>
              <a:rPr lang="en-US" sz="2000" dirty="0" err="1">
                <a:latin typeface="Avenir Book" panose="02000503020000020003" pitchFamily="2" charset="0"/>
              </a:rPr>
              <a:t>concat</a:t>
            </a:r>
            <a:r>
              <a:rPr lang="en-US" sz="2000" dirty="0">
                <a:latin typeface="Avenir Book" panose="02000503020000020003" pitchFamily="2" charset="0"/>
              </a:rPr>
              <a:t> w/ a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residual connection </a:t>
            </a:r>
            <a:r>
              <a:rPr lang="en-US" sz="2000" dirty="0">
                <a:latin typeface="Avenir Book" panose="02000503020000020003" pitchFamily="2" charset="0"/>
              </a:rPr>
              <a:t>to help ensure relevant info is getting forward passed.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We perform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LayerNorm</a:t>
            </a:r>
            <a:r>
              <a:rPr lang="en-US" sz="2000" dirty="0">
                <a:latin typeface="Avenir Book" panose="02000503020000020003" pitchFamily="2" charset="0"/>
              </a:rPr>
              <a:t> to stabilize the network and allow for proper gradient flow.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Each </a:t>
            </a:r>
            <a:r>
              <a:rPr lang="en-US" sz="2000" b="1" dirty="0" err="1">
                <a:solidFill>
                  <a:srgbClr val="DE55B3"/>
                </a:solidFill>
                <a:latin typeface="Avenir Book" panose="02000503020000020003" pitchFamily="2" charset="0"/>
              </a:rPr>
              <a:t>z</a:t>
            </a:r>
            <a:r>
              <a:rPr lang="en-US" sz="2000" b="1" baseline="-25000" dirty="0" err="1">
                <a:solidFill>
                  <a:srgbClr val="DE55B3"/>
                </a:solidFill>
                <a:latin typeface="Avenir Book" panose="02000503020000020003" pitchFamily="2" charset="0"/>
              </a:rPr>
              <a:t>i</a:t>
            </a:r>
            <a:r>
              <a:rPr lang="en-US" sz="2000" dirty="0">
                <a:latin typeface="Avenir Book" panose="02000503020000020003" pitchFamily="2" charset="0"/>
              </a:rPr>
              <a:t> can be computed in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parallel</a:t>
            </a:r>
            <a:r>
              <a:rPr lang="en-US" sz="2000" dirty="0">
                <a:latin typeface="Avenir Book" panose="02000503020000020003" pitchFamily="2" charset="0"/>
              </a:rPr>
              <a:t>, unlike LSTMs!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FC81C0C-A8F9-7944-AD35-12F26015C365}"/>
              </a:ext>
            </a:extLst>
          </p:cNvPr>
          <p:cNvSpPr/>
          <p:nvPr/>
        </p:nvSpPr>
        <p:spPr>
          <a:xfrm>
            <a:off x="1650999" y="2844417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4ADC0D4A-004F-224F-85BB-FC526CA72B6F}"/>
              </a:ext>
            </a:extLst>
          </p:cNvPr>
          <p:cNvSpPr/>
          <p:nvPr/>
        </p:nvSpPr>
        <p:spPr>
          <a:xfrm>
            <a:off x="345365" y="2773444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ontent Placeholder 2">
            <a:extLst>
              <a:ext uri="{FF2B5EF4-FFF2-40B4-BE49-F238E27FC236}">
                <a16:creationId xmlns:a16="http://schemas.microsoft.com/office/drawing/2014/main" id="{23C53ED6-7AC8-E545-AE13-9C8F0C1358EE}"/>
              </a:ext>
            </a:extLst>
          </p:cNvPr>
          <p:cNvSpPr txBox="1">
            <a:spLocks/>
          </p:cNvSpPr>
          <p:nvPr/>
        </p:nvSpPr>
        <p:spPr>
          <a:xfrm>
            <a:off x="1721103" y="2802584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</p:spTree>
    <p:extLst>
      <p:ext uri="{BB962C8B-B14F-4D97-AF65-F5344CB8AC3E}">
        <p14:creationId xmlns:p14="http://schemas.microsoft.com/office/powerpoint/2010/main" val="28217129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09820" y="318539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328" y="317720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720" y="318718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39812" y="316021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3872" y="3652483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047" y="3692776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1764" y="3685820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756" y="3685522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861999" y="1157569"/>
            <a:ext cx="37564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Medium" panose="02000503020000020003" pitchFamily="2" charset="0"/>
              </a:rPr>
              <a:t>Yay! Our </a:t>
            </a:r>
            <a:r>
              <a:rPr lang="en-US" sz="2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 are our new representations, and this entire process is called a </a:t>
            </a:r>
            <a:r>
              <a:rPr lang="en-US" sz="2000" b="1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</p:spTree>
    <p:extLst>
      <p:ext uri="{BB962C8B-B14F-4D97-AF65-F5344CB8AC3E}">
        <p14:creationId xmlns:p14="http://schemas.microsoft.com/office/powerpoint/2010/main" val="11621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venir Black" panose="02000503020000020003" pitchFamily="2" charset="0"/>
              </a:rPr>
              <a:t>RECAP: L8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476BFAE9-1252-AD4E-83D3-4EEA5ED8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42506539-0699-6A40-B502-1B3D788DAF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08" y="1808324"/>
                <a:ext cx="11164854" cy="45361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>
                    <a:solidFill>
                      <a:schemeClr val="tx1"/>
                    </a:solidFill>
                    <a:latin typeface="Avenir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Converts text from a source language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to a target language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</a:rPr>
                  <a:t>SMT</a:t>
                </a:r>
                <a:r>
                  <a:rPr lang="en-US" sz="2400" dirty="0"/>
                  <a:t> made huge progress but was brittle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C00000"/>
                    </a:solidFill>
                    <a:latin typeface="Avenir Book" panose="02000503020000020003" pitchFamily="2" charset="0"/>
                    <a:sym typeface="Wingdings" pitchFamily="2" charset="2"/>
                  </a:rPr>
                  <a:t>NMT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 (starting w/ </a:t>
                </a:r>
                <a:r>
                  <a:rPr lang="en-US" sz="2400" b="1" dirty="0">
                    <a:latin typeface="Avenir Book" panose="02000503020000020003" pitchFamily="2" charset="0"/>
                    <a:sym typeface="Wingdings" pitchFamily="2" charset="2"/>
                  </a:rPr>
                  <a:t>LSTM-based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 </a:t>
                </a:r>
                <a:r>
                  <a:rPr lang="en-US" sz="2400" b="1" dirty="0">
                    <a:latin typeface="Avenir Book" panose="02000503020000020003" pitchFamily="2" charset="0"/>
                    <a:sym typeface="Wingdings" pitchFamily="2" charset="2"/>
                  </a:rPr>
                  <a:t>seq2seq models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) blew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SMT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 out of the water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Attention greatly helps </a:t>
                </a:r>
                <a:r>
                  <a:rPr lang="en-US" sz="2400" b="1" dirty="0">
                    <a:latin typeface="Avenir Book" panose="02000503020000020003" pitchFamily="2" charset="0"/>
                    <a:sym typeface="Wingdings" pitchFamily="2" charset="2"/>
                  </a:rPr>
                  <a:t>LSTM-based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 </a:t>
                </a:r>
                <a:r>
                  <a:rPr lang="en-US" sz="2400" b="1" dirty="0">
                    <a:latin typeface="Avenir Book" panose="02000503020000020003" pitchFamily="2" charset="0"/>
                    <a:sym typeface="Wingdings" pitchFamily="2" charset="2"/>
                  </a:rPr>
                  <a:t>seq2seq models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Avenir Book" panose="02000503020000020003" pitchFamily="2" charset="0"/>
                    <a:sym typeface="Wingdings" pitchFamily="2" charset="2"/>
                  </a:rPr>
                  <a:t>Next: </a:t>
                </a:r>
                <a:r>
                  <a:rPr lang="en-US" sz="2400" dirty="0">
                    <a:latin typeface="Avenir Book" panose="02000503020000020003" pitchFamily="2" charset="0"/>
                    <a:sym typeface="Wingdings" pitchFamily="2" charset="2"/>
                  </a:rPr>
                  <a:t>Transformer-based seq2seq models w/ Self-Attention and Attention</a:t>
                </a:r>
              </a:p>
            </p:txBody>
          </p:sp>
        </mc:Choice>
        <mc:Fallback xmlns=""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42506539-0699-6A40-B502-1B3D788DA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08" y="1808324"/>
                <a:ext cx="11164854" cy="4536152"/>
              </a:xfrm>
              <a:prstGeom prst="rect">
                <a:avLst/>
              </a:prstGeo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0531898-882C-8C43-A27A-0D7D825A10ED}"/>
              </a:ext>
            </a:extLst>
          </p:cNvPr>
          <p:cNvSpPr/>
          <p:nvPr/>
        </p:nvSpPr>
        <p:spPr>
          <a:xfrm>
            <a:off x="640208" y="1027084"/>
            <a:ext cx="862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venir Book" panose="02000503020000020003" pitchFamily="2" charset="0"/>
              </a:rPr>
              <a:t>MT</a:t>
            </a:r>
            <a:endParaRPr lang="en-US" sz="3600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6F9A284D-56E1-7244-ABF4-CB35DAB96DC3}"/>
                  </a:ext>
                </a:extLst>
              </p:cNvPr>
              <p:cNvSpPr txBox="1"/>
              <p:nvPr/>
            </p:nvSpPr>
            <p:spPr>
              <a:xfrm>
                <a:off x="5238982" y="1027084"/>
                <a:ext cx="5042080" cy="561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6F9A284D-56E1-7244-ABF4-CB35DAB96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982" y="1027084"/>
                <a:ext cx="5042080" cy="561372"/>
              </a:xfrm>
              <a:prstGeom prst="rect">
                <a:avLst/>
              </a:prstGeom>
              <a:blipFill>
                <a:blip r:embed="rId3"/>
                <a:stretch>
                  <a:fillRect t="-6522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63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09820" y="318539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328" y="317720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720" y="318718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39812" y="316021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3872" y="3652483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047" y="3692776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1764" y="3685820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756" y="3685522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861999" y="1157569"/>
            <a:ext cx="3756456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Medium" panose="02000503020000020003" pitchFamily="2" charset="0"/>
              </a:rPr>
              <a:t>Yay! Our </a:t>
            </a:r>
            <a:r>
              <a:rPr lang="en-US" sz="2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000" dirty="0">
                <a:latin typeface="Avenir Medium" panose="02000503020000020003" pitchFamily="2" charset="0"/>
              </a:rPr>
              <a:t> vectors are our new representations, and this entire process is called a </a:t>
            </a:r>
            <a:r>
              <a:rPr lang="en-US" sz="2000" b="1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</a:p>
          <a:p>
            <a:pPr>
              <a:spcBef>
                <a:spcPts val="3000"/>
              </a:spcBef>
            </a:pPr>
            <a:r>
              <a:rPr lang="en-US" sz="2000" b="1" dirty="0">
                <a:solidFill>
                  <a:srgbClr val="C00000"/>
                </a:solidFill>
                <a:latin typeface="Avenir Medium" panose="02000503020000020003" pitchFamily="2" charset="0"/>
              </a:rPr>
              <a:t>Problem: </a:t>
            </a:r>
            <a:r>
              <a:rPr lang="en-US" sz="2000" dirty="0">
                <a:latin typeface="Avenir Medium" panose="02000503020000020003" pitchFamily="2" charset="0"/>
              </a:rPr>
              <a:t>there is no concept of </a:t>
            </a:r>
            <a:r>
              <a:rPr lang="en-US" sz="2000" u="sng" dirty="0">
                <a:latin typeface="Avenir Medium" panose="02000503020000020003" pitchFamily="2" charset="0"/>
              </a:rPr>
              <a:t>positionality</a:t>
            </a:r>
            <a:r>
              <a:rPr lang="en-US" sz="2000" dirty="0">
                <a:latin typeface="Avenir Medium" panose="02000503020000020003" pitchFamily="2" charset="0"/>
              </a:rPr>
              <a:t>. Words are weighted as if a “bag of words”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</p:spTree>
    <p:extLst>
      <p:ext uri="{BB962C8B-B14F-4D97-AF65-F5344CB8AC3E}">
        <p14:creationId xmlns:p14="http://schemas.microsoft.com/office/powerpoint/2010/main" val="2910923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71EC5651-05C1-2843-8C62-4030994D7A34}"/>
              </a:ext>
            </a:extLst>
          </p:cNvPr>
          <p:cNvSpPr txBox="1">
            <a:spLocks/>
          </p:cNvSpPr>
          <p:nvPr/>
        </p:nvSpPr>
        <p:spPr>
          <a:xfrm>
            <a:off x="5309820" y="3185395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72F0D9E8-EE0D-9E42-87D2-9A7DB2313179}"/>
              </a:ext>
            </a:extLst>
          </p:cNvPr>
          <p:cNvSpPr txBox="1">
            <a:spLocks/>
          </p:cNvSpPr>
          <p:nvPr/>
        </p:nvSpPr>
        <p:spPr>
          <a:xfrm>
            <a:off x="3735328" y="3177206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6073584B-83A5-8747-9F58-D2FDEF9E27D6}"/>
              </a:ext>
            </a:extLst>
          </p:cNvPr>
          <p:cNvSpPr txBox="1">
            <a:spLocks/>
          </p:cNvSpPr>
          <p:nvPr/>
        </p:nvSpPr>
        <p:spPr>
          <a:xfrm>
            <a:off x="2159720" y="318718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E3E10D2E-AC5C-D94C-9C33-821D06B62F84}"/>
              </a:ext>
            </a:extLst>
          </p:cNvPr>
          <p:cNvSpPr txBox="1">
            <a:spLocks/>
          </p:cNvSpPr>
          <p:nvPr/>
        </p:nvSpPr>
        <p:spPr>
          <a:xfrm>
            <a:off x="539812" y="3160214"/>
            <a:ext cx="51634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1C48B18-AA6B-8B4B-B1B6-1D1C046C359F}"/>
              </a:ext>
            </a:extLst>
          </p:cNvPr>
          <p:cNvGrpSpPr/>
          <p:nvPr/>
        </p:nvGrpSpPr>
        <p:grpSpPr>
          <a:xfrm>
            <a:off x="663872" y="3652483"/>
            <a:ext cx="243478" cy="752858"/>
            <a:chOff x="827778" y="1767374"/>
            <a:chExt cx="311369" cy="868951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889177B4-E0BA-6541-837E-E8217398D974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26A057F-3C99-A04C-B912-A475DC199B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AF4F7DC-D8C3-494A-A0CB-AD5DD3435E69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C9D9551-936E-D647-83A0-B112D7806E5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3C8C2EB-238B-4944-A3ED-C1DD708C55F7}"/>
              </a:ext>
            </a:extLst>
          </p:cNvPr>
          <p:cNvGrpSpPr/>
          <p:nvPr/>
        </p:nvGrpSpPr>
        <p:grpSpPr>
          <a:xfrm>
            <a:off x="2273047" y="3692776"/>
            <a:ext cx="243478" cy="752858"/>
            <a:chOff x="827778" y="1767374"/>
            <a:chExt cx="311369" cy="868951"/>
          </a:xfrm>
        </p:grpSpPr>
        <p:sp>
          <p:nvSpPr>
            <p:cNvPr id="277" name="Rounded Rectangle 276">
              <a:extLst>
                <a:ext uri="{FF2B5EF4-FFF2-40B4-BE49-F238E27FC236}">
                  <a16:creationId xmlns:a16="http://schemas.microsoft.com/office/drawing/2014/main" id="{752DBEC8-773F-5E4D-9D7A-799FFFD8010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C74478F9-3F27-8741-850D-E1C26ED9F2EB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B035168-E389-2A43-AB33-9E26F50BC75A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1CE1-3D50-4A47-A286-A0B6460113B4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20C051F9-FD0B-4846-BD7E-56F6520F6DCB}"/>
              </a:ext>
            </a:extLst>
          </p:cNvPr>
          <p:cNvGrpSpPr/>
          <p:nvPr/>
        </p:nvGrpSpPr>
        <p:grpSpPr>
          <a:xfrm>
            <a:off x="3871764" y="3685820"/>
            <a:ext cx="243478" cy="752858"/>
            <a:chOff x="827778" y="1767374"/>
            <a:chExt cx="311369" cy="868951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488FE5F8-0977-324D-AE79-FB904C0A574A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760642A-7B51-9644-A4D6-81EFF0D9F55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B4DCB9A-3DF1-9E47-97BE-151690D4C0A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DE940A8-1534-AB42-B70B-D7056659E86C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9BFD864-DA33-CB42-BBF3-9C008747A909}"/>
              </a:ext>
            </a:extLst>
          </p:cNvPr>
          <p:cNvGrpSpPr/>
          <p:nvPr/>
        </p:nvGrpSpPr>
        <p:grpSpPr>
          <a:xfrm>
            <a:off x="5450756" y="3685522"/>
            <a:ext cx="243478" cy="752858"/>
            <a:chOff x="827778" y="1767374"/>
            <a:chExt cx="311369" cy="868951"/>
          </a:xfrm>
        </p:grpSpPr>
        <p:sp>
          <p:nvSpPr>
            <p:cNvPr id="287" name="Rounded Rectangle 286">
              <a:extLst>
                <a:ext uri="{FF2B5EF4-FFF2-40B4-BE49-F238E27FC236}">
                  <a16:creationId xmlns:a16="http://schemas.microsoft.com/office/drawing/2014/main" id="{526E3C9A-637C-C94A-9A2D-F4B954C967CB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CF550F3-3058-0845-A8AC-0ED85A0586E6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1CFF730-80C6-2D47-AC1D-7ABCF4803570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BC2D31-2318-E24D-8224-161A2FE56B6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CE4754D-F94A-F247-BB97-14A96EDD3DB3}"/>
                  </a:ext>
                </a:extLst>
              </p:cNvPr>
              <p:cNvSpPr/>
              <p:nvPr/>
            </p:nvSpPr>
            <p:spPr>
              <a:xfrm>
                <a:off x="7861999" y="1157569"/>
                <a:ext cx="3756456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US" sz="2000" dirty="0">
                    <a:latin typeface="Avenir Medium" panose="02000503020000020003" pitchFamily="2" charset="0"/>
                  </a:rPr>
                  <a:t>Yay! Our </a:t>
                </a:r>
                <a:r>
                  <a:rPr lang="en-US" sz="2000" dirty="0" err="1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r</a:t>
                </a:r>
                <a:r>
                  <a:rPr lang="en-US" sz="2000" baseline="-25000" dirty="0" err="1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i</a:t>
                </a:r>
                <a:r>
                  <a:rPr lang="en-US" sz="2000" dirty="0">
                    <a:latin typeface="Avenir Medium" panose="02000503020000020003" pitchFamily="2" charset="0"/>
                  </a:rPr>
                  <a:t> vectors are our new representations, and this entire process is called a </a:t>
                </a:r>
                <a:r>
                  <a:rPr lang="en-US" sz="2000" b="1" dirty="0">
                    <a:solidFill>
                      <a:srgbClr val="C00000"/>
                    </a:solidFill>
                    <a:latin typeface="Avenir Medium" panose="02000503020000020003" pitchFamily="2" charset="0"/>
                  </a:rPr>
                  <a:t>Transformer Encoder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sz="2000" b="1" dirty="0">
                    <a:solidFill>
                      <a:srgbClr val="C00000"/>
                    </a:solidFill>
                    <a:latin typeface="Avenir Medium" panose="02000503020000020003" pitchFamily="2" charset="0"/>
                  </a:rPr>
                  <a:t>Problem: </a:t>
                </a:r>
                <a:r>
                  <a:rPr lang="en-US" sz="2000" dirty="0">
                    <a:latin typeface="Avenir Medium" panose="02000503020000020003" pitchFamily="2" charset="0"/>
                  </a:rPr>
                  <a:t>there is no concept of </a:t>
                </a:r>
                <a:r>
                  <a:rPr lang="en-US" sz="2000" u="sng" dirty="0">
                    <a:latin typeface="Avenir Medium" panose="02000503020000020003" pitchFamily="2" charset="0"/>
                  </a:rPr>
                  <a:t>positionality</a:t>
                </a:r>
                <a:r>
                  <a:rPr lang="en-US" sz="2000" dirty="0">
                    <a:latin typeface="Avenir Medium" panose="02000503020000020003" pitchFamily="2" charset="0"/>
                  </a:rPr>
                  <a:t>. Words are weighted as if a “bag of words”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Avenir Medium" panose="02000503020000020003" pitchFamily="2" charset="0"/>
                  </a:rPr>
                  <a:t>Solution: </a:t>
                </a:r>
                <a:r>
                  <a:rPr lang="en-US" sz="2000" dirty="0">
                    <a:latin typeface="Avenir Medium" panose="02000503020000020003" pitchFamily="2" charset="0"/>
                  </a:rPr>
                  <a:t>append each input word </a:t>
                </a:r>
                <a:r>
                  <a:rPr lang="en-US" sz="2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x</a:t>
                </a:r>
                <a:r>
                  <a:rPr lang="en-US" sz="2000" baseline="-25000" dirty="0">
                    <a:solidFill>
                      <a:srgbClr val="0070C0"/>
                    </a:solidFill>
                    <a:latin typeface="Avenir Medium" panose="02000503020000020003" pitchFamily="2" charset="0"/>
                  </a:rPr>
                  <a:t>i</a:t>
                </a:r>
                <a:r>
                  <a:rPr lang="en-US" sz="2000" dirty="0">
                    <a:latin typeface="Avenir Medium" panose="02000503020000020003" pitchFamily="2" charset="0"/>
                  </a:rPr>
                  <a:t> with a </a:t>
                </a:r>
                <a:r>
                  <a:rPr lang="en-US" sz="2000" dirty="0">
                    <a:highlight>
                      <a:srgbClr val="FFFF00"/>
                    </a:highlight>
                    <a:latin typeface="Avenir Medium" panose="02000503020000020003" pitchFamily="2" charset="0"/>
                  </a:rPr>
                  <a:t>positional encoding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venir Medium" panose="02000503020000020003" pitchFamily="2" charset="0"/>
                </a:endParaRPr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CE4754D-F94A-F247-BB97-14A96EDD3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99" y="1157569"/>
                <a:ext cx="3756456" cy="4247317"/>
              </a:xfrm>
              <a:prstGeom prst="rect">
                <a:avLst/>
              </a:prstGeom>
              <a:blipFill>
                <a:blip r:embed="rId3"/>
                <a:stretch>
                  <a:fillRect l="-2027" t="-896" r="-2365" b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</p:spTree>
    <p:extLst>
      <p:ext uri="{BB962C8B-B14F-4D97-AF65-F5344CB8AC3E}">
        <p14:creationId xmlns:p14="http://schemas.microsoft.com/office/powerpoint/2010/main" val="14644572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FC0D830A-83CC-A041-A8E5-C505872B34F1}"/>
              </a:ext>
            </a:extLst>
          </p:cNvPr>
          <p:cNvSpPr/>
          <p:nvPr/>
        </p:nvSpPr>
        <p:spPr>
          <a:xfrm>
            <a:off x="1548733" y="2909504"/>
            <a:ext cx="87456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Medium" panose="02000503020000020003" pitchFamily="2" charset="0"/>
              </a:rPr>
              <a:t>Words can relate in many ways, so it’s restrictive to rely on just one Self-Attention Head in the system.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FC3FBE-3BDC-8E4D-9749-1FA9D06D869A}"/>
              </a:ext>
            </a:extLst>
          </p:cNvPr>
          <p:cNvSpPr/>
          <p:nvPr/>
        </p:nvSpPr>
        <p:spPr>
          <a:xfrm>
            <a:off x="2874153" y="5025751"/>
            <a:ext cx="6799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venir Medium" panose="02000503020000020003" pitchFamily="2" charset="0"/>
              </a:rPr>
              <a:t>Let’s create </a:t>
            </a:r>
            <a:r>
              <a:rPr lang="en-US" sz="2800" u="sng" dirty="0">
                <a:solidFill>
                  <a:srgbClr val="C00000"/>
                </a:solidFill>
                <a:latin typeface="Avenir Medium" panose="02000503020000020003" pitchFamily="2" charset="0"/>
              </a:rPr>
              <a:t>Multi-headed</a:t>
            </a:r>
            <a:r>
              <a:rPr lang="en-US" sz="2800" dirty="0">
                <a:solidFill>
                  <a:srgbClr val="C00000"/>
                </a:solidFill>
                <a:latin typeface="Avenir Medium" panose="02000503020000020003" pitchFamily="2" charset="0"/>
              </a:rPr>
              <a:t> Self-Attention</a:t>
            </a:r>
            <a:endParaRPr lang="en-US" sz="2800" dirty="0">
              <a:latin typeface="Avenir Medium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188E9-5615-1E43-8B1F-7F2DFD3B58C9}"/>
              </a:ext>
            </a:extLst>
          </p:cNvPr>
          <p:cNvSpPr/>
          <p:nvPr/>
        </p:nvSpPr>
        <p:spPr>
          <a:xfrm>
            <a:off x="1257300" y="793258"/>
            <a:ext cx="93284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venir Medium" panose="02000503020000020003" pitchFamily="2" charset="0"/>
              </a:rPr>
              <a:t>A </a:t>
            </a:r>
            <a:r>
              <a:rPr lang="en-US" sz="28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 Head </a:t>
            </a:r>
            <a:r>
              <a:rPr lang="en-US" sz="2800" dirty="0">
                <a:latin typeface="Avenir Medium" panose="02000503020000020003" pitchFamily="2" charset="0"/>
              </a:rPr>
              <a:t>has just one set of </a:t>
            </a:r>
            <a:r>
              <a:rPr lang="en-US" sz="2800" dirty="0">
                <a:solidFill>
                  <a:srgbClr val="BF55B3"/>
                </a:solidFill>
                <a:latin typeface="Avenir Medium" panose="02000503020000020003" pitchFamily="2" charset="0"/>
              </a:rPr>
              <a:t>query</a:t>
            </a:r>
            <a:r>
              <a:rPr lang="en-US" sz="2800" dirty="0">
                <a:latin typeface="Avenir Medium" panose="02000503020000020003" pitchFamily="2" charset="0"/>
              </a:rPr>
              <a:t>/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Avenir Medium" panose="02000503020000020003" pitchFamily="2" charset="0"/>
              </a:rPr>
              <a:t>key</a:t>
            </a:r>
            <a:r>
              <a:rPr lang="en-US" sz="2800" dirty="0">
                <a:latin typeface="Avenir Medium" panose="02000503020000020003" pitchFamily="2" charset="0"/>
              </a:rPr>
              <a:t>/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value </a:t>
            </a:r>
            <a:r>
              <a:rPr lang="en-US" sz="2800" dirty="0">
                <a:latin typeface="Avenir Medium" panose="02000503020000020003" pitchFamily="2" charset="0"/>
              </a:rPr>
              <a:t>weight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venir Medium" panose="02000503020000020003" pitchFamily="2" charset="0"/>
              </a:rPr>
              <a:t> </a:t>
            </a:r>
            <a:r>
              <a:rPr lang="en-US" sz="2800" dirty="0">
                <a:latin typeface="Avenir Medium" panose="02000503020000020003" pitchFamily="2" charset="0"/>
              </a:rPr>
              <a:t>matrices </a:t>
            </a:r>
            <a:r>
              <a:rPr lang="en-US" sz="2800" b="1" dirty="0" err="1">
                <a:solidFill>
                  <a:srgbClr val="7030A0"/>
                </a:solidFill>
                <a:latin typeface="Avenir Book" panose="02000503020000020003" pitchFamily="2" charset="0"/>
              </a:rPr>
              <a:t>w</a:t>
            </a:r>
            <a:r>
              <a:rPr lang="en-US" sz="2800" b="1" baseline="-25000" dirty="0" err="1">
                <a:solidFill>
                  <a:srgbClr val="7030A0"/>
                </a:solidFill>
                <a:latin typeface="Avenir Book" panose="02000503020000020003" pitchFamily="2" charset="0"/>
              </a:rPr>
              <a:t>q</a:t>
            </a:r>
            <a:r>
              <a:rPr lang="en-US" sz="2800" b="1" baseline="-25000" dirty="0">
                <a:solidFill>
                  <a:srgbClr val="7030A0"/>
                </a:solidFill>
                <a:latin typeface="Avenir Book" panose="02000503020000020003" pitchFamily="2" charset="0"/>
              </a:rPr>
              <a:t>, </a:t>
            </a:r>
            <a:r>
              <a:rPr lang="en-US" sz="2800" b="1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800" b="1" baseline="-25000" dirty="0" err="1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</a:t>
            </a:r>
            <a:r>
              <a:rPr lang="en-US" sz="2800" b="1" baseline="-25000" dirty="0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,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US" sz="2800" b="1" baseline="-25000" dirty="0" err="1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</a:t>
            </a:r>
            <a:r>
              <a:rPr lang="en-US" sz="2800" b="1" baseline="-25000" dirty="0">
                <a:solidFill>
                  <a:srgbClr val="7030A0"/>
                </a:solidFill>
                <a:latin typeface="Avenir Book" panose="02000503020000020003" pitchFamily="2" charset="0"/>
              </a:rPr>
              <a:t> </a:t>
            </a:r>
            <a:r>
              <a:rPr lang="en-US" sz="2800" dirty="0">
                <a:latin typeface="Avenir Medium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293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861999" y="1157569"/>
            <a:ext cx="3756456" cy="3366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venir Medium" panose="02000503020000020003" pitchFamily="2" charset="0"/>
              </a:rPr>
              <a:t>Each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Self-Attention Head </a:t>
            </a:r>
            <a:r>
              <a:rPr lang="en-US" sz="2400" dirty="0">
                <a:latin typeface="Avenir Medium" panose="02000503020000020003" pitchFamily="2" charset="0"/>
              </a:rPr>
              <a:t>produces a </a:t>
            </a:r>
            <a:r>
              <a:rPr lang="en-US" sz="24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400" dirty="0">
                <a:latin typeface="Avenir Medium" panose="02000503020000020003" pitchFamily="2" charset="0"/>
              </a:rPr>
              <a:t> vector.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Medium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venir Medium" panose="02000503020000020003" pitchFamily="2" charset="0"/>
              </a:rPr>
              <a:t>We can, in parallel, use </a:t>
            </a:r>
            <a:r>
              <a:rPr lang="en-US" sz="2400" dirty="0">
                <a:highlight>
                  <a:srgbClr val="FFFF00"/>
                </a:highlight>
                <a:latin typeface="Avenir Medium" panose="02000503020000020003" pitchFamily="2" charset="0"/>
              </a:rPr>
              <a:t>multiple heads</a:t>
            </a:r>
            <a:r>
              <a:rPr lang="en-US" sz="2400" dirty="0">
                <a:latin typeface="Avenir Medium" panose="02000503020000020003" pitchFamily="2" charset="0"/>
              </a:rPr>
              <a:t> and </a:t>
            </a:r>
            <a:r>
              <a:rPr lang="en-US" sz="2400" dirty="0" err="1">
                <a:latin typeface="Avenir Medium" panose="02000503020000020003" pitchFamily="2" charset="0"/>
              </a:rPr>
              <a:t>concat</a:t>
            </a:r>
            <a:r>
              <a:rPr lang="en-US" sz="2400" dirty="0">
                <a:latin typeface="Avenir Medium" panose="02000503020000020003" pitchFamily="2" charset="0"/>
              </a:rPr>
              <a:t> the </a:t>
            </a:r>
            <a:r>
              <a:rPr lang="en-US" sz="2400" b="1" dirty="0" err="1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2400" b="1" baseline="-25000" dirty="0" err="1">
                <a:solidFill>
                  <a:srgbClr val="DE55B3"/>
                </a:solidFill>
                <a:latin typeface="Avenir Light" panose="020B0402020203020204" pitchFamily="34" charset="77"/>
              </a:rPr>
              <a:t>i</a:t>
            </a:r>
            <a:r>
              <a:rPr lang="en-US" sz="2400" dirty="0" err="1">
                <a:latin typeface="Avenir Medium" panose="02000503020000020003" pitchFamily="2" charset="0"/>
              </a:rPr>
              <a:t>‘s</a:t>
            </a:r>
            <a:r>
              <a:rPr lang="en-US" sz="2400" dirty="0">
                <a:latin typeface="Avenir Medium" panose="02000503020000020003" pitchFamily="2" charset="0"/>
              </a:rPr>
              <a:t>.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  <p:sp>
        <p:nvSpPr>
          <p:cNvPr id="612" name="Content Placeholder 2">
            <a:extLst>
              <a:ext uri="{FF2B5EF4-FFF2-40B4-BE49-F238E27FC236}">
                <a16:creationId xmlns:a16="http://schemas.microsoft.com/office/drawing/2014/main" id="{BA86B114-DFD6-084F-A865-01E460873732}"/>
              </a:ext>
            </a:extLst>
          </p:cNvPr>
          <p:cNvSpPr txBox="1">
            <a:spLocks/>
          </p:cNvSpPr>
          <p:nvPr/>
        </p:nvSpPr>
        <p:spPr>
          <a:xfrm>
            <a:off x="326783" y="324814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1A</a:t>
            </a: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299930D-60D3-4D4B-8581-35860B29AF21}"/>
              </a:ext>
            </a:extLst>
          </p:cNvPr>
          <p:cNvGrpSpPr/>
          <p:nvPr/>
        </p:nvGrpSpPr>
        <p:grpSpPr>
          <a:xfrm>
            <a:off x="729764" y="3599259"/>
            <a:ext cx="243478" cy="752858"/>
            <a:chOff x="827778" y="1767374"/>
            <a:chExt cx="311369" cy="868951"/>
          </a:xfrm>
        </p:grpSpPr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6907510E-1EBE-0F45-9DD0-D92B273AED32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6D2267AD-B879-614F-BCDB-0B368844824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8BD3A192-3D86-CD43-BB97-93EE1DFE9DB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1FC01950-0348-FB4C-A2C8-D20035141F8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4549B81A-E6CC-B641-A552-8489CBE9A2D0}"/>
              </a:ext>
            </a:extLst>
          </p:cNvPr>
          <p:cNvGrpSpPr/>
          <p:nvPr/>
        </p:nvGrpSpPr>
        <p:grpSpPr>
          <a:xfrm>
            <a:off x="1016004" y="3600028"/>
            <a:ext cx="243478" cy="752858"/>
            <a:chOff x="827778" y="1767374"/>
            <a:chExt cx="311369" cy="868951"/>
          </a:xfrm>
        </p:grpSpPr>
        <p:sp>
          <p:nvSpPr>
            <p:cNvPr id="619" name="Rounded Rectangle 618">
              <a:extLst>
                <a:ext uri="{FF2B5EF4-FFF2-40B4-BE49-F238E27FC236}">
                  <a16:creationId xmlns:a16="http://schemas.microsoft.com/office/drawing/2014/main" id="{257F80B7-7A60-BB49-A1AB-FB3F9D92237E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6FFD4CDF-FDA9-6C42-AE9D-9C585F47B14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441BFE30-7057-014F-8A77-F42E56EACE1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9EE2073-0C78-0C44-9D96-40A3E39B90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006AC49-3A52-F045-A3A6-620204BA944E}"/>
              </a:ext>
            </a:extLst>
          </p:cNvPr>
          <p:cNvGrpSpPr/>
          <p:nvPr/>
        </p:nvGrpSpPr>
        <p:grpSpPr>
          <a:xfrm>
            <a:off x="432485" y="3610578"/>
            <a:ext cx="243478" cy="752858"/>
            <a:chOff x="827778" y="1767374"/>
            <a:chExt cx="311369" cy="868951"/>
          </a:xfrm>
        </p:grpSpPr>
        <p:sp>
          <p:nvSpPr>
            <p:cNvPr id="624" name="Rounded Rectangle 623">
              <a:extLst>
                <a:ext uri="{FF2B5EF4-FFF2-40B4-BE49-F238E27FC236}">
                  <a16:creationId xmlns:a16="http://schemas.microsoft.com/office/drawing/2014/main" id="{839FC4B9-025B-4846-89D3-6726652A9DF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A81C5387-7DF5-B445-B9BF-89CBF330276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B9D472CE-E103-5E40-9C8B-E9B2025A523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DF3BCEFD-0550-1544-A295-2198BEF5822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8" name="Content Placeholder 2">
            <a:extLst>
              <a:ext uri="{FF2B5EF4-FFF2-40B4-BE49-F238E27FC236}">
                <a16:creationId xmlns:a16="http://schemas.microsoft.com/office/drawing/2014/main" id="{37C7C97C-ECDD-7744-BC2D-F960CB3E8E88}"/>
              </a:ext>
            </a:extLst>
          </p:cNvPr>
          <p:cNvSpPr txBox="1">
            <a:spLocks/>
          </p:cNvSpPr>
          <p:nvPr/>
        </p:nvSpPr>
        <p:spPr>
          <a:xfrm>
            <a:off x="644592" y="324980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1B</a:t>
            </a:r>
          </a:p>
        </p:txBody>
      </p:sp>
      <p:sp>
        <p:nvSpPr>
          <p:cNvPr id="629" name="Content Placeholder 2">
            <a:extLst>
              <a:ext uri="{FF2B5EF4-FFF2-40B4-BE49-F238E27FC236}">
                <a16:creationId xmlns:a16="http://schemas.microsoft.com/office/drawing/2014/main" id="{3E3A1685-AB88-0D41-BEFC-B27424E8288A}"/>
              </a:ext>
            </a:extLst>
          </p:cNvPr>
          <p:cNvSpPr txBox="1">
            <a:spLocks/>
          </p:cNvSpPr>
          <p:nvPr/>
        </p:nvSpPr>
        <p:spPr>
          <a:xfrm>
            <a:off x="931211" y="326525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1C</a:t>
            </a:r>
          </a:p>
        </p:txBody>
      </p:sp>
      <p:sp>
        <p:nvSpPr>
          <p:cNvPr id="630" name="Content Placeholder 2">
            <a:extLst>
              <a:ext uri="{FF2B5EF4-FFF2-40B4-BE49-F238E27FC236}">
                <a16:creationId xmlns:a16="http://schemas.microsoft.com/office/drawing/2014/main" id="{4A372307-7B9A-4843-B4B6-2EF8D9340234}"/>
              </a:ext>
            </a:extLst>
          </p:cNvPr>
          <p:cNvSpPr txBox="1">
            <a:spLocks/>
          </p:cNvSpPr>
          <p:nvPr/>
        </p:nvSpPr>
        <p:spPr>
          <a:xfrm>
            <a:off x="1962554" y="3280533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2A</a:t>
            </a:r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C81000A6-E78C-2A42-B3AA-0C08CA63B966}"/>
              </a:ext>
            </a:extLst>
          </p:cNvPr>
          <p:cNvGrpSpPr/>
          <p:nvPr/>
        </p:nvGrpSpPr>
        <p:grpSpPr>
          <a:xfrm>
            <a:off x="2365535" y="3631645"/>
            <a:ext cx="243478" cy="752858"/>
            <a:chOff x="827778" y="1767374"/>
            <a:chExt cx="311369" cy="868951"/>
          </a:xfrm>
        </p:grpSpPr>
        <p:sp>
          <p:nvSpPr>
            <p:cNvPr id="632" name="Rounded Rectangle 631">
              <a:extLst>
                <a:ext uri="{FF2B5EF4-FFF2-40B4-BE49-F238E27FC236}">
                  <a16:creationId xmlns:a16="http://schemas.microsoft.com/office/drawing/2014/main" id="{E7B1AE68-2452-DA42-B3A0-9E09B48B34B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81C18D7A-587F-FA49-9BB7-B6A0DFA0710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391E6653-7FA6-2441-816B-BB34BAF5363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82EBB9C8-5292-F74D-A2B6-121C697CEF1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5D6713C1-BA64-E64F-95F7-3D83960463D4}"/>
              </a:ext>
            </a:extLst>
          </p:cNvPr>
          <p:cNvGrpSpPr/>
          <p:nvPr/>
        </p:nvGrpSpPr>
        <p:grpSpPr>
          <a:xfrm>
            <a:off x="2651775" y="3632414"/>
            <a:ext cx="243478" cy="752858"/>
            <a:chOff x="827778" y="1767374"/>
            <a:chExt cx="311369" cy="868951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95A9B274-7EDA-1E4D-9088-B899B7EB6D2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E211762A-C616-0942-BA5B-837A0D4260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07AB92C6-ADE1-704C-BD98-04FEA6FE668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B282C56-594E-9F41-A62E-3EB48F79C71E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BD289DE-8601-E54B-8328-0568097A9593}"/>
              </a:ext>
            </a:extLst>
          </p:cNvPr>
          <p:cNvGrpSpPr/>
          <p:nvPr/>
        </p:nvGrpSpPr>
        <p:grpSpPr>
          <a:xfrm>
            <a:off x="2068256" y="3642964"/>
            <a:ext cx="243478" cy="752858"/>
            <a:chOff x="827778" y="1767374"/>
            <a:chExt cx="311369" cy="868951"/>
          </a:xfrm>
        </p:grpSpPr>
        <p:sp>
          <p:nvSpPr>
            <p:cNvPr id="642" name="Rounded Rectangle 641">
              <a:extLst>
                <a:ext uri="{FF2B5EF4-FFF2-40B4-BE49-F238E27FC236}">
                  <a16:creationId xmlns:a16="http://schemas.microsoft.com/office/drawing/2014/main" id="{D4EA0D82-ACE5-B742-BF45-6BC550960329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0210690B-D284-6C41-9486-F56C440241A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F0EEF07-6FF3-E443-965E-25A42C78A94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4EE871ED-27C2-0A46-A7BB-42A600FACBB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6" name="Content Placeholder 2">
            <a:extLst>
              <a:ext uri="{FF2B5EF4-FFF2-40B4-BE49-F238E27FC236}">
                <a16:creationId xmlns:a16="http://schemas.microsoft.com/office/drawing/2014/main" id="{7013B042-BCCD-0E4F-AD69-D19B1E3A3A5A}"/>
              </a:ext>
            </a:extLst>
          </p:cNvPr>
          <p:cNvSpPr txBox="1">
            <a:spLocks/>
          </p:cNvSpPr>
          <p:nvPr/>
        </p:nvSpPr>
        <p:spPr>
          <a:xfrm>
            <a:off x="2280363" y="328218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2B</a:t>
            </a:r>
          </a:p>
        </p:txBody>
      </p:sp>
      <p:sp>
        <p:nvSpPr>
          <p:cNvPr id="647" name="Content Placeholder 2">
            <a:extLst>
              <a:ext uri="{FF2B5EF4-FFF2-40B4-BE49-F238E27FC236}">
                <a16:creationId xmlns:a16="http://schemas.microsoft.com/office/drawing/2014/main" id="{0BA75F4D-A0F5-BF4E-AC23-E58E27F4971F}"/>
              </a:ext>
            </a:extLst>
          </p:cNvPr>
          <p:cNvSpPr txBox="1">
            <a:spLocks/>
          </p:cNvSpPr>
          <p:nvPr/>
        </p:nvSpPr>
        <p:spPr>
          <a:xfrm>
            <a:off x="2566982" y="329763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2C</a:t>
            </a:r>
          </a:p>
        </p:txBody>
      </p:sp>
      <p:sp>
        <p:nvSpPr>
          <p:cNvPr id="648" name="Content Placeholder 2">
            <a:extLst>
              <a:ext uri="{FF2B5EF4-FFF2-40B4-BE49-F238E27FC236}">
                <a16:creationId xmlns:a16="http://schemas.microsoft.com/office/drawing/2014/main" id="{75F58838-C56D-1846-B6ED-FAC179AAB993}"/>
              </a:ext>
            </a:extLst>
          </p:cNvPr>
          <p:cNvSpPr txBox="1">
            <a:spLocks/>
          </p:cNvSpPr>
          <p:nvPr/>
        </p:nvSpPr>
        <p:spPr>
          <a:xfrm>
            <a:off x="3528398" y="326341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3A</a:t>
            </a:r>
          </a:p>
        </p:txBody>
      </p: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6C969280-2BF8-E74C-8232-00448BD3133A}"/>
              </a:ext>
            </a:extLst>
          </p:cNvPr>
          <p:cNvGrpSpPr/>
          <p:nvPr/>
        </p:nvGrpSpPr>
        <p:grpSpPr>
          <a:xfrm>
            <a:off x="3931379" y="3614528"/>
            <a:ext cx="243478" cy="752858"/>
            <a:chOff x="827778" y="1767374"/>
            <a:chExt cx="311369" cy="868951"/>
          </a:xfrm>
        </p:grpSpPr>
        <p:sp>
          <p:nvSpPr>
            <p:cNvPr id="650" name="Rounded Rectangle 649">
              <a:extLst>
                <a:ext uri="{FF2B5EF4-FFF2-40B4-BE49-F238E27FC236}">
                  <a16:creationId xmlns:a16="http://schemas.microsoft.com/office/drawing/2014/main" id="{62731598-6976-0547-933D-B0683F45883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395455C2-DA9F-9648-86AE-0DE7D061A0D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5BCF1A4C-514A-D343-A299-AB48963A6A9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2F892D3E-CEF8-D741-912B-EBC0580FD5B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148F20E-6091-6345-BED9-ECCB3C45592F}"/>
              </a:ext>
            </a:extLst>
          </p:cNvPr>
          <p:cNvGrpSpPr/>
          <p:nvPr/>
        </p:nvGrpSpPr>
        <p:grpSpPr>
          <a:xfrm>
            <a:off x="4217619" y="3615297"/>
            <a:ext cx="243478" cy="752858"/>
            <a:chOff x="827778" y="1767374"/>
            <a:chExt cx="311369" cy="868951"/>
          </a:xfrm>
        </p:grpSpPr>
        <p:sp>
          <p:nvSpPr>
            <p:cNvPr id="655" name="Rounded Rectangle 654">
              <a:extLst>
                <a:ext uri="{FF2B5EF4-FFF2-40B4-BE49-F238E27FC236}">
                  <a16:creationId xmlns:a16="http://schemas.microsoft.com/office/drawing/2014/main" id="{BF4CACEA-D2C4-0246-A1EF-AAF7FF7BC98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4D5BCA08-B42D-4148-BD1E-62430B211FB4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6F78337D-72CB-8149-9B8C-BAD432E8CB2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D296F69B-F580-A64E-A898-BAD76A427559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DEAFD947-03A0-9840-9EAD-05D5F3A55B16}"/>
              </a:ext>
            </a:extLst>
          </p:cNvPr>
          <p:cNvGrpSpPr/>
          <p:nvPr/>
        </p:nvGrpSpPr>
        <p:grpSpPr>
          <a:xfrm>
            <a:off x="3634100" y="3625847"/>
            <a:ext cx="243478" cy="752858"/>
            <a:chOff x="827778" y="1767374"/>
            <a:chExt cx="311369" cy="868951"/>
          </a:xfrm>
        </p:grpSpPr>
        <p:sp>
          <p:nvSpPr>
            <p:cNvPr id="660" name="Rounded Rectangle 659">
              <a:extLst>
                <a:ext uri="{FF2B5EF4-FFF2-40B4-BE49-F238E27FC236}">
                  <a16:creationId xmlns:a16="http://schemas.microsoft.com/office/drawing/2014/main" id="{F0C23304-0047-7C46-A796-DAC36ACD1601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20DED78F-1A6B-4F41-B107-DE42D442559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BBDBDC0D-3164-3844-AD97-2B7DDB888D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6FE7536F-E689-DD4D-8203-A0EC893E2653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4" name="Content Placeholder 2">
            <a:extLst>
              <a:ext uri="{FF2B5EF4-FFF2-40B4-BE49-F238E27FC236}">
                <a16:creationId xmlns:a16="http://schemas.microsoft.com/office/drawing/2014/main" id="{BD1B2E61-7782-B14B-93EE-70A0FDE63ADC}"/>
              </a:ext>
            </a:extLst>
          </p:cNvPr>
          <p:cNvSpPr txBox="1">
            <a:spLocks/>
          </p:cNvSpPr>
          <p:nvPr/>
        </p:nvSpPr>
        <p:spPr>
          <a:xfrm>
            <a:off x="3846207" y="326507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3B</a:t>
            </a:r>
          </a:p>
        </p:txBody>
      </p:sp>
      <p:sp>
        <p:nvSpPr>
          <p:cNvPr id="665" name="Content Placeholder 2">
            <a:extLst>
              <a:ext uri="{FF2B5EF4-FFF2-40B4-BE49-F238E27FC236}">
                <a16:creationId xmlns:a16="http://schemas.microsoft.com/office/drawing/2014/main" id="{3C087D70-1CB4-8D42-8444-D3D0E5BFBF4E}"/>
              </a:ext>
            </a:extLst>
          </p:cNvPr>
          <p:cNvSpPr txBox="1">
            <a:spLocks/>
          </p:cNvSpPr>
          <p:nvPr/>
        </p:nvSpPr>
        <p:spPr>
          <a:xfrm>
            <a:off x="4132826" y="3280519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3C</a:t>
            </a:r>
          </a:p>
        </p:txBody>
      </p:sp>
      <p:sp>
        <p:nvSpPr>
          <p:cNvPr id="666" name="Content Placeholder 2">
            <a:extLst>
              <a:ext uri="{FF2B5EF4-FFF2-40B4-BE49-F238E27FC236}">
                <a16:creationId xmlns:a16="http://schemas.microsoft.com/office/drawing/2014/main" id="{630188AB-7999-E340-9C7A-05FD341EC600}"/>
              </a:ext>
            </a:extLst>
          </p:cNvPr>
          <p:cNvSpPr txBox="1">
            <a:spLocks/>
          </p:cNvSpPr>
          <p:nvPr/>
        </p:nvSpPr>
        <p:spPr>
          <a:xfrm>
            <a:off x="5224402" y="322232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4A</a:t>
            </a:r>
          </a:p>
        </p:txBody>
      </p: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2CCB7F76-EA43-4B40-B257-B2A34D812669}"/>
              </a:ext>
            </a:extLst>
          </p:cNvPr>
          <p:cNvGrpSpPr/>
          <p:nvPr/>
        </p:nvGrpSpPr>
        <p:grpSpPr>
          <a:xfrm>
            <a:off x="5627383" y="3573433"/>
            <a:ext cx="243478" cy="752858"/>
            <a:chOff x="827778" y="1767374"/>
            <a:chExt cx="311369" cy="868951"/>
          </a:xfrm>
        </p:grpSpPr>
        <p:sp>
          <p:nvSpPr>
            <p:cNvPr id="668" name="Rounded Rectangle 667">
              <a:extLst>
                <a:ext uri="{FF2B5EF4-FFF2-40B4-BE49-F238E27FC236}">
                  <a16:creationId xmlns:a16="http://schemas.microsoft.com/office/drawing/2014/main" id="{4F2F2E23-86CC-5846-BAF6-7062BC46D96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BE4122C-67FE-F843-AA01-448AC3DF1EF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55D522C2-441A-CE45-8936-B76B7789DCD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88B8D688-23B4-A14F-8B94-338159EFE990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6F0CE89B-385F-FA47-AF7A-32E814980CF6}"/>
              </a:ext>
            </a:extLst>
          </p:cNvPr>
          <p:cNvGrpSpPr/>
          <p:nvPr/>
        </p:nvGrpSpPr>
        <p:grpSpPr>
          <a:xfrm>
            <a:off x="5913623" y="3574202"/>
            <a:ext cx="243478" cy="752858"/>
            <a:chOff x="827778" y="1767374"/>
            <a:chExt cx="311369" cy="868951"/>
          </a:xfrm>
        </p:grpSpPr>
        <p:sp>
          <p:nvSpPr>
            <p:cNvPr id="673" name="Rounded Rectangle 672">
              <a:extLst>
                <a:ext uri="{FF2B5EF4-FFF2-40B4-BE49-F238E27FC236}">
                  <a16:creationId xmlns:a16="http://schemas.microsoft.com/office/drawing/2014/main" id="{FD8F650E-AE75-A14C-B8D1-180DF52319C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83650028-7638-494B-BFB4-B9680BD9602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4B19E51-E6EF-7C43-8C7E-8E9A35F4278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3EFAB411-609D-414B-9853-B55D38320BB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D04907D7-3823-B949-954C-62E7637EA0A5}"/>
              </a:ext>
            </a:extLst>
          </p:cNvPr>
          <p:cNvGrpSpPr/>
          <p:nvPr/>
        </p:nvGrpSpPr>
        <p:grpSpPr>
          <a:xfrm>
            <a:off x="5330104" y="3584752"/>
            <a:ext cx="243478" cy="752858"/>
            <a:chOff x="827778" y="1767374"/>
            <a:chExt cx="311369" cy="868951"/>
          </a:xfrm>
        </p:grpSpPr>
        <p:sp>
          <p:nvSpPr>
            <p:cNvPr id="678" name="Rounded Rectangle 677">
              <a:extLst>
                <a:ext uri="{FF2B5EF4-FFF2-40B4-BE49-F238E27FC236}">
                  <a16:creationId xmlns:a16="http://schemas.microsoft.com/office/drawing/2014/main" id="{43B2B1A9-5429-6341-8D14-614ED59CB8E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B4336C1F-0DF9-4A4D-88C1-2B7E1631A0D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BE194159-C961-F048-BDBE-60919FC7FC5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F6665A99-DE94-6749-A107-E4F96C0DAB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2" name="Content Placeholder 2">
            <a:extLst>
              <a:ext uri="{FF2B5EF4-FFF2-40B4-BE49-F238E27FC236}">
                <a16:creationId xmlns:a16="http://schemas.microsoft.com/office/drawing/2014/main" id="{DC188BF1-4CB0-304D-88CE-7DF52E4BE3CD}"/>
              </a:ext>
            </a:extLst>
          </p:cNvPr>
          <p:cNvSpPr txBox="1">
            <a:spLocks/>
          </p:cNvSpPr>
          <p:nvPr/>
        </p:nvSpPr>
        <p:spPr>
          <a:xfrm>
            <a:off x="5542211" y="3223975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4B</a:t>
            </a:r>
          </a:p>
        </p:txBody>
      </p:sp>
      <p:sp>
        <p:nvSpPr>
          <p:cNvPr id="683" name="Content Placeholder 2">
            <a:extLst>
              <a:ext uri="{FF2B5EF4-FFF2-40B4-BE49-F238E27FC236}">
                <a16:creationId xmlns:a16="http://schemas.microsoft.com/office/drawing/2014/main" id="{467EBF75-251C-1A4F-9E73-3B17146A0228}"/>
              </a:ext>
            </a:extLst>
          </p:cNvPr>
          <p:cNvSpPr txBox="1">
            <a:spLocks/>
          </p:cNvSpPr>
          <p:nvPr/>
        </p:nvSpPr>
        <p:spPr>
          <a:xfrm>
            <a:off x="5828830" y="3239424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4C</a:t>
            </a:r>
          </a:p>
        </p:txBody>
      </p:sp>
    </p:spTree>
    <p:extLst>
      <p:ext uri="{BB962C8B-B14F-4D97-AF65-F5344CB8AC3E}">
        <p14:creationId xmlns:p14="http://schemas.microsoft.com/office/powerpoint/2010/main" val="30519425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190005" y="1522547"/>
            <a:ext cx="6932336" cy="46873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598FA0-65F5-4248-93D8-15678FDC5918}"/>
              </a:ext>
            </a:extLst>
          </p:cNvPr>
          <p:cNvGrpSpPr/>
          <p:nvPr/>
        </p:nvGrpSpPr>
        <p:grpSpPr>
          <a:xfrm>
            <a:off x="726010" y="5103454"/>
            <a:ext cx="1051031" cy="740493"/>
            <a:chOff x="946537" y="3988506"/>
            <a:chExt cx="1051031" cy="740493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63FE6FB-0ECF-D643-BE58-2F50437AE449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DEF8373A-3B15-7D4D-A873-DBAC472C1CAE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E910EA5-B0F7-4441-AD9C-9E997C22AEAF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8F8A2F-FDBD-6D47-9DA9-209B44A7B973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12B986C-6096-F14E-B324-55639E35ECF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930F2F4-8B82-D54E-9DEB-1AB003271301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A97DD1D-FDC6-C748-B0DB-E5165D474331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B73A2D-C973-8743-89EB-F8F99F4FA7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5EDF5381-AED0-D840-88EC-9DB7748EC1FF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DFBA774-D618-5F46-B57B-4BD56D9A75AA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8C68B01-8976-F54A-9F41-E9746CB3A7B1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FE64C21-ABC0-A944-A9B3-F799CCE3E35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2D4451-BABD-464D-B2C5-7D6D6F3121C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D358D3D0-B9AC-4649-B37F-DC4B1A6532D2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2D753C7-6190-0E45-8C5A-6A0E3CCAE0ED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07B5D4E-1ACF-C14E-88EB-15AC36096752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8B78474-1EAF-4E4C-8E73-2B80AE991C55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3DCD4F-0535-BB45-8CB7-6B20ACF18B58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ACF419C-022B-C743-8E19-84227760A269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7D09889-359B-E242-A4FA-8C731E5CADA9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3E2CD6-7C87-9447-82EF-AC1DC571C7D4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27ABBAF-80F3-A649-A7C4-9D16AAA76788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25CA323-746B-CF41-B0E5-5739CA58120C}"/>
              </a:ext>
            </a:extLst>
          </p:cNvPr>
          <p:cNvGrpSpPr/>
          <p:nvPr/>
        </p:nvGrpSpPr>
        <p:grpSpPr>
          <a:xfrm>
            <a:off x="2311747" y="5118077"/>
            <a:ext cx="1051031" cy="740493"/>
            <a:chOff x="946537" y="3988506"/>
            <a:chExt cx="1051031" cy="7404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6CEECC-C24D-4C46-A0A7-94945580FEED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8758333-681A-2B43-B33D-30E2ECCE4A40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F8C45FCF-24D8-BF4D-82A0-74B52CB0EEDE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181728DC-CE1D-F54F-98A5-20183D8922B7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F665D53-7FEF-234B-B28B-542FAEC4AA30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441EF21E-2568-E64F-9201-0250D4F11AD4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7964A0-EBA7-6E4A-B903-4ACD5957E44F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52B1737-8058-4343-91EC-7CE7FB15F987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D90F15DA-F497-BF4A-BDDB-28B416F9E27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E101B7D-92FD-B94E-9472-90E251A18694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56D39D9-7D9D-A44F-97CB-6D30207BF9B3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097F330-6F86-3742-A539-5AD02ED6CC34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F7EE08E-97C9-6741-89CE-FC3640C24CAA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04" name="Rounded Rectangle 203">
                <a:extLst>
                  <a:ext uri="{FF2B5EF4-FFF2-40B4-BE49-F238E27FC236}">
                    <a16:creationId xmlns:a16="http://schemas.microsoft.com/office/drawing/2014/main" id="{9F8ABEAE-45F2-4A4D-87E7-2CCBB79CB638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5E9BF4CA-F7E9-A94B-98D9-6556B8891EC4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CF05625-E646-0046-A7A3-5807BC3776AF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7658928-CE18-7347-9EE0-11CF10B6D071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CDEC95CE-5D98-8743-B7C1-E1F63CA48A07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12D4F72-C3D8-4145-9657-EFCD80D258B2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42355C3E-387E-9047-90E4-6E6C09BEBDFC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DDE1F7E-CCB6-0A43-8DBB-732C61F8415C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4998FC1-3022-984E-89FF-F161B6937FC1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353A7FC-D6FE-8E44-AFC5-0AE884744A1D}"/>
              </a:ext>
            </a:extLst>
          </p:cNvPr>
          <p:cNvGrpSpPr/>
          <p:nvPr/>
        </p:nvGrpSpPr>
        <p:grpSpPr>
          <a:xfrm>
            <a:off x="3890008" y="5103454"/>
            <a:ext cx="1051031" cy="740493"/>
            <a:chOff x="946537" y="3988506"/>
            <a:chExt cx="1051031" cy="74049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3695824-A536-E247-8AEE-38AF2CA27E1E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A6AEC9CD-1F6B-E544-A44E-4C615C9B4D57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A01907D3-5123-C740-9CA5-29F59F757A15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9BAC587-F07E-314E-A8FB-BFE17B940860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476E79C-E03E-4644-B71D-D6CB28BEAD1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8630E60-3030-7040-BA21-1586701D2533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122C2647-5217-FD44-BB40-C9BEE7A0F76D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4A28C23-AA44-D447-9CEC-954FA0AFF1FC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B037E015-3E7D-1346-9D50-781023D97E6A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F1BB54A-B503-B748-A1BC-181F5ADA4131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16FBC4E-96A5-3F48-A397-5C3516AAA4DD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4A1BC99F-B414-C14E-A7B7-BA2DD4BD66E5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F12320-C8A4-F240-9576-24BF75E604ED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37" name="Rounded Rectangle 236">
                <a:extLst>
                  <a:ext uri="{FF2B5EF4-FFF2-40B4-BE49-F238E27FC236}">
                    <a16:creationId xmlns:a16="http://schemas.microsoft.com/office/drawing/2014/main" id="{2517FCDF-9D1A-F144-B184-74DBD974C3B0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15673711-E893-3E40-9CE0-6E210442B448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B97342B-620F-F24C-8839-0042055C9151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14439D52-A575-1049-88FE-F4CFAEC776E2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F86F5854-B834-3748-939B-34FFA90C9F23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52BEC5BA-C27F-FC49-B5B8-3442D9E4949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F7A5CAC-91C9-F148-B566-BAEF11114E80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31D41840-7245-244D-B8C1-74366821A4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73F71C9-3A29-3F49-BD1C-7E6E4F93618A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AF756B9-2E3B-774D-85B9-B06E57BAEE73}"/>
              </a:ext>
            </a:extLst>
          </p:cNvPr>
          <p:cNvGrpSpPr/>
          <p:nvPr/>
        </p:nvGrpSpPr>
        <p:grpSpPr>
          <a:xfrm>
            <a:off x="5498129" y="5088874"/>
            <a:ext cx="1051031" cy="740493"/>
            <a:chOff x="946537" y="3988506"/>
            <a:chExt cx="1051031" cy="740493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0A2910BC-A40F-4246-BA3A-A7490304EFFB}"/>
                </a:ext>
              </a:extLst>
            </p:cNvPr>
            <p:cNvGrpSpPr/>
            <p:nvPr/>
          </p:nvGrpSpPr>
          <p:grpSpPr>
            <a:xfrm rot="16200000">
              <a:off x="664737" y="4273546"/>
              <a:ext cx="737253" cy="173653"/>
              <a:chOff x="2297660" y="4140835"/>
              <a:chExt cx="1364224" cy="311369"/>
            </a:xfrm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C8A28B7B-FBE2-8D46-98A0-88E1F83DDA1F}"/>
                  </a:ext>
                </a:extLst>
              </p:cNvPr>
              <p:cNvSpPr/>
              <p:nvPr/>
            </p:nvSpPr>
            <p:spPr>
              <a:xfrm>
                <a:off x="2297660" y="4140835"/>
                <a:ext cx="1364224" cy="311369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D337D7E-4ECB-9945-90E9-BAED529FC789}"/>
                  </a:ext>
                </a:extLst>
              </p:cNvPr>
              <p:cNvSpPr/>
              <p:nvPr/>
            </p:nvSpPr>
            <p:spPr>
              <a:xfrm>
                <a:off x="2382210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1036D113-1B20-944D-9851-8E9D5484B6A6}"/>
                  </a:ext>
                </a:extLst>
              </p:cNvPr>
              <p:cNvSpPr/>
              <p:nvPr/>
            </p:nvSpPr>
            <p:spPr>
              <a:xfrm>
                <a:off x="2628469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3F2DC2-AC78-8545-B888-E4DC340559BA}"/>
                  </a:ext>
                </a:extLst>
              </p:cNvPr>
              <p:cNvSpPr/>
              <p:nvPr/>
            </p:nvSpPr>
            <p:spPr>
              <a:xfrm>
                <a:off x="2874728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1A4C012A-CE62-7D41-9529-1879A60A62AB}"/>
                  </a:ext>
                </a:extLst>
              </p:cNvPr>
              <p:cNvSpPr/>
              <p:nvPr/>
            </p:nvSpPr>
            <p:spPr>
              <a:xfrm>
                <a:off x="3126597" y="4194102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54BC7E-96C1-E841-802D-F8C067F22DE2}"/>
                  </a:ext>
                </a:extLst>
              </p:cNvPr>
              <p:cNvSpPr/>
              <p:nvPr/>
            </p:nvSpPr>
            <p:spPr>
              <a:xfrm>
                <a:off x="3384593" y="4196386"/>
                <a:ext cx="203200" cy="2032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B2DBB8B-8BEC-3648-A7FA-D5B532EC72BF}"/>
                </a:ext>
              </a:extLst>
            </p:cNvPr>
            <p:cNvGrpSpPr/>
            <p:nvPr/>
          </p:nvGrpSpPr>
          <p:grpSpPr>
            <a:xfrm>
              <a:off x="1218020" y="3993313"/>
              <a:ext cx="173654" cy="448665"/>
              <a:chOff x="1094892" y="3913966"/>
              <a:chExt cx="311369" cy="830216"/>
            </a:xfrm>
          </p:grpSpPr>
          <p:sp>
            <p:nvSpPr>
              <p:cNvPr id="265" name="Rounded Rectangle 264">
                <a:extLst>
                  <a:ext uri="{FF2B5EF4-FFF2-40B4-BE49-F238E27FC236}">
                    <a16:creationId xmlns:a16="http://schemas.microsoft.com/office/drawing/2014/main" id="{CCAEA2BF-2C2A-BD47-8C8B-345D0F79E678}"/>
                  </a:ext>
                </a:extLst>
              </p:cNvPr>
              <p:cNvSpPr/>
              <p:nvPr/>
            </p:nvSpPr>
            <p:spPr>
              <a:xfrm rot="16200000">
                <a:off x="835469" y="4173389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0AF5D692-BA9B-B845-BA4C-E95A11FA2A57}"/>
                  </a:ext>
                </a:extLst>
              </p:cNvPr>
              <p:cNvSpPr/>
              <p:nvPr/>
            </p:nvSpPr>
            <p:spPr>
              <a:xfrm rot="16200000">
                <a:off x="1148159" y="4497922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F026B4BE-D3FE-754F-B375-CB2F769A26F7}"/>
                  </a:ext>
                </a:extLst>
              </p:cNvPr>
              <p:cNvSpPr/>
              <p:nvPr/>
            </p:nvSpPr>
            <p:spPr>
              <a:xfrm rot="16200000">
                <a:off x="1148159" y="4246053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5B48AC09-47D8-AB48-9C5D-FB903574183B}"/>
                  </a:ext>
                </a:extLst>
              </p:cNvPr>
              <p:cNvSpPr/>
              <p:nvPr/>
            </p:nvSpPr>
            <p:spPr>
              <a:xfrm rot="16200000">
                <a:off x="1150443" y="3988057"/>
                <a:ext cx="203200" cy="203200"/>
              </a:xfrm>
              <a:prstGeom prst="ellipse">
                <a:avLst/>
              </a:prstGeom>
              <a:solidFill>
                <a:srgbClr val="C977FF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59A26B4-9C89-1545-9C24-D733F845C6BB}"/>
                </a:ext>
              </a:extLst>
            </p:cNvPr>
            <p:cNvGrpSpPr/>
            <p:nvPr/>
          </p:nvGrpSpPr>
          <p:grpSpPr>
            <a:xfrm>
              <a:off x="1512467" y="3988507"/>
              <a:ext cx="173654" cy="448665"/>
              <a:chOff x="1482035" y="3910729"/>
              <a:chExt cx="311369" cy="830216"/>
            </a:xfrm>
          </p:grpSpPr>
          <p:sp>
            <p:nvSpPr>
              <p:cNvPr id="261" name="Rounded Rectangle 260">
                <a:extLst>
                  <a:ext uri="{FF2B5EF4-FFF2-40B4-BE49-F238E27FC236}">
                    <a16:creationId xmlns:a16="http://schemas.microsoft.com/office/drawing/2014/main" id="{88E36EAF-9AD4-A646-843C-3F70765CA00E}"/>
                  </a:ext>
                </a:extLst>
              </p:cNvPr>
              <p:cNvSpPr/>
              <p:nvPr/>
            </p:nvSpPr>
            <p:spPr>
              <a:xfrm rot="16200000">
                <a:off x="1222612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350B2A0-8ECC-5A41-9BD2-94F55EA607DF}"/>
                  </a:ext>
                </a:extLst>
              </p:cNvPr>
              <p:cNvSpPr/>
              <p:nvPr/>
            </p:nvSpPr>
            <p:spPr>
              <a:xfrm rot="16200000">
                <a:off x="1535302" y="4494685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4ED16BF-26AA-BA44-9429-F41E28AA1D97}"/>
                  </a:ext>
                </a:extLst>
              </p:cNvPr>
              <p:cNvSpPr/>
              <p:nvPr/>
            </p:nvSpPr>
            <p:spPr>
              <a:xfrm rot="16200000">
                <a:off x="1535302" y="4242816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858777D2-685D-BE40-B028-93C8E346294C}"/>
                  </a:ext>
                </a:extLst>
              </p:cNvPr>
              <p:cNvSpPr/>
              <p:nvPr/>
            </p:nvSpPr>
            <p:spPr>
              <a:xfrm rot="16200000">
                <a:off x="1537586" y="3984820"/>
                <a:ext cx="203200" cy="2032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9B06AA5-1304-6145-9237-20E326008544}"/>
                </a:ext>
              </a:extLst>
            </p:cNvPr>
            <p:cNvGrpSpPr/>
            <p:nvPr/>
          </p:nvGrpSpPr>
          <p:grpSpPr>
            <a:xfrm>
              <a:off x="1823914" y="3988506"/>
              <a:ext cx="173654" cy="448665"/>
              <a:chOff x="1876708" y="3910729"/>
              <a:chExt cx="311369" cy="830216"/>
            </a:xfrm>
          </p:grpSpPr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3A4A94FD-9059-C245-B805-7948B2E7A5FF}"/>
                  </a:ext>
                </a:extLst>
              </p:cNvPr>
              <p:cNvSpPr/>
              <p:nvPr/>
            </p:nvSpPr>
            <p:spPr>
              <a:xfrm rot="16200000">
                <a:off x="1617285" y="4170152"/>
                <a:ext cx="830216" cy="311369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0C6A81B7-7536-4E42-9B75-0E598AE0E21E}"/>
                  </a:ext>
                </a:extLst>
              </p:cNvPr>
              <p:cNvSpPr/>
              <p:nvPr/>
            </p:nvSpPr>
            <p:spPr>
              <a:xfrm rot="16200000">
                <a:off x="1929975" y="4494685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B1011066-F0D3-2A41-BFA2-DE85FEA417D9}"/>
                  </a:ext>
                </a:extLst>
              </p:cNvPr>
              <p:cNvSpPr/>
              <p:nvPr/>
            </p:nvSpPr>
            <p:spPr>
              <a:xfrm rot="16200000">
                <a:off x="1929975" y="4242816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12A5C8C-F39F-2A44-BB63-320A902F6373}"/>
                  </a:ext>
                </a:extLst>
              </p:cNvPr>
              <p:cNvSpPr/>
              <p:nvPr/>
            </p:nvSpPr>
            <p:spPr>
              <a:xfrm rot="16200000">
                <a:off x="1932259" y="3984820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E7923306-7717-4A49-959E-4406C759960D}"/>
              </a:ext>
            </a:extLst>
          </p:cNvPr>
          <p:cNvSpPr/>
          <p:nvPr/>
        </p:nvSpPr>
        <p:spPr>
          <a:xfrm>
            <a:off x="310149" y="4917159"/>
            <a:ext cx="6601050" cy="980102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ight Arrow 291">
            <a:extLst>
              <a:ext uri="{FF2B5EF4-FFF2-40B4-BE49-F238E27FC236}">
                <a16:creationId xmlns:a16="http://schemas.microsoft.com/office/drawing/2014/main" id="{BD7730E7-C4EF-A14F-82B1-6AFC4F2D8DBF}"/>
              </a:ext>
            </a:extLst>
          </p:cNvPr>
          <p:cNvSpPr/>
          <p:nvPr/>
        </p:nvSpPr>
        <p:spPr>
          <a:xfrm rot="16200000">
            <a:off x="608583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Arrow 292">
            <a:extLst>
              <a:ext uri="{FF2B5EF4-FFF2-40B4-BE49-F238E27FC236}">
                <a16:creationId xmlns:a16="http://schemas.microsoft.com/office/drawing/2014/main" id="{D1E94379-BB5F-424D-B177-105298779742}"/>
              </a:ext>
            </a:extLst>
          </p:cNvPr>
          <p:cNvSpPr/>
          <p:nvPr/>
        </p:nvSpPr>
        <p:spPr>
          <a:xfrm rot="16200000">
            <a:off x="2194320" y="46366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Arrow 293">
            <a:extLst>
              <a:ext uri="{FF2B5EF4-FFF2-40B4-BE49-F238E27FC236}">
                <a16:creationId xmlns:a16="http://schemas.microsoft.com/office/drawing/2014/main" id="{EA8C0DBE-0C6F-414C-AE10-76381B423A17}"/>
              </a:ext>
            </a:extLst>
          </p:cNvPr>
          <p:cNvSpPr/>
          <p:nvPr/>
        </p:nvSpPr>
        <p:spPr>
          <a:xfrm rot="16200000">
            <a:off x="3772581" y="46220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Arrow 294">
            <a:extLst>
              <a:ext uri="{FF2B5EF4-FFF2-40B4-BE49-F238E27FC236}">
                <a16:creationId xmlns:a16="http://schemas.microsoft.com/office/drawing/2014/main" id="{B5109F7D-47D0-EE47-AE78-5F7CF44130A3}"/>
              </a:ext>
            </a:extLst>
          </p:cNvPr>
          <p:cNvSpPr/>
          <p:nvPr/>
        </p:nvSpPr>
        <p:spPr>
          <a:xfrm rot="16200000">
            <a:off x="5380702" y="460745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835AF01-1FFE-7C4C-9083-483A52031759}"/>
              </a:ext>
            </a:extLst>
          </p:cNvPr>
          <p:cNvSpPr/>
          <p:nvPr/>
        </p:nvSpPr>
        <p:spPr>
          <a:xfrm>
            <a:off x="4376680" y="4733156"/>
            <a:ext cx="2531630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ontent Placeholder 2">
            <a:extLst>
              <a:ext uri="{FF2B5EF4-FFF2-40B4-BE49-F238E27FC236}">
                <a16:creationId xmlns:a16="http://schemas.microsoft.com/office/drawing/2014/main" id="{AF388055-E2DD-CF48-A1E2-6D9EC3987D02}"/>
              </a:ext>
            </a:extLst>
          </p:cNvPr>
          <p:cNvSpPr txBox="1">
            <a:spLocks/>
          </p:cNvSpPr>
          <p:nvPr/>
        </p:nvSpPr>
        <p:spPr>
          <a:xfrm>
            <a:off x="4235872" y="4674116"/>
            <a:ext cx="2886229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Self-attention Head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5929686" y="1186144"/>
            <a:ext cx="1216759" cy="3300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5839526" y="1136217"/>
            <a:ext cx="1357567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</a:t>
            </a: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9C48ACAB-7DE5-7347-8CD6-2E1E1C10C21F}"/>
              </a:ext>
            </a:extLst>
          </p:cNvPr>
          <p:cNvSpPr/>
          <p:nvPr/>
        </p:nvSpPr>
        <p:spPr>
          <a:xfrm rot="16200000">
            <a:off x="2289013" y="205972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C2E7ACD9-5B4C-4C41-8150-6AB3EE88BFAD}"/>
              </a:ext>
            </a:extLst>
          </p:cNvPr>
          <p:cNvGrpSpPr/>
          <p:nvPr/>
        </p:nvGrpSpPr>
        <p:grpSpPr>
          <a:xfrm rot="16200000">
            <a:off x="2093725" y="1495784"/>
            <a:ext cx="701316" cy="175324"/>
            <a:chOff x="2297660" y="4140835"/>
            <a:chExt cx="1364224" cy="311369"/>
          </a:xfrm>
        </p:grpSpPr>
        <p:sp>
          <p:nvSpPr>
            <p:cNvPr id="354" name="Rounded Rectangle 353">
              <a:extLst>
                <a:ext uri="{FF2B5EF4-FFF2-40B4-BE49-F238E27FC236}">
                  <a16:creationId xmlns:a16="http://schemas.microsoft.com/office/drawing/2014/main" id="{3C902AB0-0BC0-5D40-8702-52D2143AA6B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3DD2405A-F157-A848-B13C-37ACC4651B0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26A34201-2AAC-0C4A-9BDC-805EC9AFF1B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456CCA6A-97C3-B44A-B207-5779BBBB97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5CA4BD4D-5E0A-1945-8F53-E66DE10112B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EC85138-0941-6A49-B72D-7D372851530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054FDB78-3646-1244-A44F-554C28C529AC}"/>
              </a:ext>
            </a:extLst>
          </p:cNvPr>
          <p:cNvSpPr/>
          <p:nvPr/>
        </p:nvSpPr>
        <p:spPr>
          <a:xfrm>
            <a:off x="2267957" y="77876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85055FAA-A792-7148-B3C2-F3D3DB518C49}"/>
              </a:ext>
            </a:extLst>
          </p:cNvPr>
          <p:cNvSpPr/>
          <p:nvPr/>
        </p:nvSpPr>
        <p:spPr>
          <a:xfrm>
            <a:off x="2100754" y="2338119"/>
            <a:ext cx="2115948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ight Arrow 361">
            <a:extLst>
              <a:ext uri="{FF2B5EF4-FFF2-40B4-BE49-F238E27FC236}">
                <a16:creationId xmlns:a16="http://schemas.microsoft.com/office/drawing/2014/main" id="{6D780829-1B67-8A41-8672-EEA6CC254381}"/>
              </a:ext>
            </a:extLst>
          </p:cNvPr>
          <p:cNvSpPr/>
          <p:nvPr/>
        </p:nvSpPr>
        <p:spPr>
          <a:xfrm rot="16200000">
            <a:off x="3856142" y="20391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22582D8-4D35-024E-9493-3B442709D581}"/>
              </a:ext>
            </a:extLst>
          </p:cNvPr>
          <p:cNvGrpSpPr/>
          <p:nvPr/>
        </p:nvGrpSpPr>
        <p:grpSpPr>
          <a:xfrm rot="16200000">
            <a:off x="3660854" y="1475254"/>
            <a:ext cx="701316" cy="175324"/>
            <a:chOff x="2297660" y="4140835"/>
            <a:chExt cx="1364224" cy="311369"/>
          </a:xfrm>
        </p:grpSpPr>
        <p:sp>
          <p:nvSpPr>
            <p:cNvPr id="364" name="Rounded Rectangle 363">
              <a:extLst>
                <a:ext uri="{FF2B5EF4-FFF2-40B4-BE49-F238E27FC236}">
                  <a16:creationId xmlns:a16="http://schemas.microsoft.com/office/drawing/2014/main" id="{16A03A4B-016B-BD44-9557-2A300742E5F3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05A4381F-0E63-C146-BB66-97D8E5EBCCB2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D599832-1CBF-FA47-BA74-D3A640ED95F9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8E6C427B-68A8-BF49-92E2-B4ADD3C0C9F6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C5DD3DB-1577-8E42-8987-89690DC8D387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48CF4444-C37F-6F4D-99E2-BA9E5CDC41A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0" name="Rectangle 369">
            <a:extLst>
              <a:ext uri="{FF2B5EF4-FFF2-40B4-BE49-F238E27FC236}">
                <a16:creationId xmlns:a16="http://schemas.microsoft.com/office/drawing/2014/main" id="{D862F3BA-B283-3F44-B6AA-E7671F0505C2}"/>
              </a:ext>
            </a:extLst>
          </p:cNvPr>
          <p:cNvSpPr/>
          <p:nvPr/>
        </p:nvSpPr>
        <p:spPr>
          <a:xfrm>
            <a:off x="3835086" y="75823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71" name="Content Placeholder 2">
            <a:extLst>
              <a:ext uri="{FF2B5EF4-FFF2-40B4-BE49-F238E27FC236}">
                <a16:creationId xmlns:a16="http://schemas.microsoft.com/office/drawing/2014/main" id="{53830B15-B223-2A40-B339-1B38814E741F}"/>
              </a:ext>
            </a:extLst>
          </p:cNvPr>
          <p:cNvSpPr txBox="1">
            <a:spLocks/>
          </p:cNvSpPr>
          <p:nvPr/>
        </p:nvSpPr>
        <p:spPr>
          <a:xfrm>
            <a:off x="2680249" y="2310884"/>
            <a:ext cx="93274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FFNN</a:t>
            </a:r>
          </a:p>
        </p:txBody>
      </p: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252AA250-A33C-684A-A35A-F61BC2C0DB59}"/>
              </a:ext>
            </a:extLst>
          </p:cNvPr>
          <p:cNvSpPr/>
          <p:nvPr/>
        </p:nvSpPr>
        <p:spPr>
          <a:xfrm rot="16200000">
            <a:off x="5474683" y="20152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4CBD15E3-6BF0-1F4F-B777-7F30D4DE1D7E}"/>
              </a:ext>
            </a:extLst>
          </p:cNvPr>
          <p:cNvGrpSpPr/>
          <p:nvPr/>
        </p:nvGrpSpPr>
        <p:grpSpPr>
          <a:xfrm rot="16200000">
            <a:off x="5279395" y="1451339"/>
            <a:ext cx="701316" cy="175324"/>
            <a:chOff x="2297660" y="4140835"/>
            <a:chExt cx="1364224" cy="311369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03FC0D50-1FBE-4F48-99C9-E3FB47C377C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01F819A-CC8C-5540-BC84-CC94686ED7C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1866EB6E-E8A4-D748-9DD8-B463B3375A75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264D96CB-7F27-3F4F-A7DA-525795994FC3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E312E7E-E556-B94A-B146-6EF03E542A90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BB93A00-D0E9-A540-AE4D-E6AB04EA9791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Rectangle 379">
            <a:extLst>
              <a:ext uri="{FF2B5EF4-FFF2-40B4-BE49-F238E27FC236}">
                <a16:creationId xmlns:a16="http://schemas.microsoft.com/office/drawing/2014/main" id="{0840BA70-6C48-D242-B4B7-066FB48CA927}"/>
              </a:ext>
            </a:extLst>
          </p:cNvPr>
          <p:cNvSpPr/>
          <p:nvPr/>
        </p:nvSpPr>
        <p:spPr>
          <a:xfrm>
            <a:off x="5453627" y="73432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75F0B9C0-76CC-064C-BF54-CE8EE89B1C5C}"/>
              </a:ext>
            </a:extLst>
          </p:cNvPr>
          <p:cNvSpPr/>
          <p:nvPr/>
        </p:nvSpPr>
        <p:spPr>
          <a:xfrm>
            <a:off x="310149" y="2267670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ight Arrow 381">
            <a:extLst>
              <a:ext uri="{FF2B5EF4-FFF2-40B4-BE49-F238E27FC236}">
                <a16:creationId xmlns:a16="http://schemas.microsoft.com/office/drawing/2014/main" id="{4709EBB6-3122-F142-AA5F-A7F7ECAD5BE8}"/>
              </a:ext>
            </a:extLst>
          </p:cNvPr>
          <p:cNvSpPr/>
          <p:nvPr/>
        </p:nvSpPr>
        <p:spPr>
          <a:xfrm rot="16200000">
            <a:off x="659558" y="203534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AECDB557-EA9E-EF44-94E8-9380122877DA}"/>
              </a:ext>
            </a:extLst>
          </p:cNvPr>
          <p:cNvGrpSpPr/>
          <p:nvPr/>
        </p:nvGrpSpPr>
        <p:grpSpPr>
          <a:xfrm rot="16200000">
            <a:off x="464270" y="1471402"/>
            <a:ext cx="701316" cy="175324"/>
            <a:chOff x="2297660" y="4140835"/>
            <a:chExt cx="1364224" cy="311369"/>
          </a:xfrm>
        </p:grpSpPr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24895CF6-E7F2-964A-AE41-70C5AEA34AF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1CBCCB80-56F4-C643-969F-FCD52EFD8A0C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349DC53-91B6-0B41-9059-FD52935EE5AD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671F8FD3-3E7D-A34B-AF61-A49075D7E2E7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65F741A-939F-C946-B0DC-F5C6331911CA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B3BB659-609D-B349-A7C9-DCC0273EC90C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E5CB55D-D3B1-BF4A-BC41-133BFF5C6B74}"/>
              </a:ext>
            </a:extLst>
          </p:cNvPr>
          <p:cNvSpPr/>
          <p:nvPr/>
        </p:nvSpPr>
        <p:spPr>
          <a:xfrm>
            <a:off x="638502" y="7543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3DB4D4A9-A07C-B74A-B380-C4F29A43DAC8}"/>
              </a:ext>
            </a:extLst>
          </p:cNvPr>
          <p:cNvSpPr/>
          <p:nvPr/>
        </p:nvSpPr>
        <p:spPr>
          <a:xfrm>
            <a:off x="1629702" y="2909874"/>
            <a:ext cx="4088013" cy="3109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DC8DDD41-78D8-984C-832A-57B863D727EC}"/>
              </a:ext>
            </a:extLst>
          </p:cNvPr>
          <p:cNvSpPr/>
          <p:nvPr/>
        </p:nvSpPr>
        <p:spPr>
          <a:xfrm>
            <a:off x="324068" y="2838901"/>
            <a:ext cx="6563185" cy="460397"/>
          </a:xfrm>
          <a:prstGeom prst="roundRect">
            <a:avLst/>
          </a:prstGeom>
          <a:noFill/>
          <a:ln w="412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Content Placeholder 2">
            <a:extLst>
              <a:ext uri="{FF2B5EF4-FFF2-40B4-BE49-F238E27FC236}">
                <a16:creationId xmlns:a16="http://schemas.microsoft.com/office/drawing/2014/main" id="{6CA8CD43-D544-E443-9E1C-00BEFDAB0A61}"/>
              </a:ext>
            </a:extLst>
          </p:cNvPr>
          <p:cNvSpPr txBox="1">
            <a:spLocks/>
          </p:cNvSpPr>
          <p:nvPr/>
        </p:nvSpPr>
        <p:spPr>
          <a:xfrm>
            <a:off x="1699806" y="2868041"/>
            <a:ext cx="3753821" cy="495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+</a:t>
            </a:r>
            <a:r>
              <a:rPr lang="en-US" sz="1600" dirty="0">
                <a:solidFill>
                  <a:srgbClr val="FFFF00"/>
                </a:solidFill>
                <a:latin typeface="Avenir Light" panose="020B0402020203020204" pitchFamily="34" charset="77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Avenir Medium" panose="02000503020000020003" pitchFamily="2" charset="0"/>
              </a:rPr>
              <a:t>x</a:t>
            </a:r>
            <a:r>
              <a:rPr lang="en-US" sz="1600" baseline="-25000" dirty="0">
                <a:solidFill>
                  <a:srgbClr val="FFFF00"/>
                </a:solidFill>
                <a:latin typeface="Avenir Medium" panose="02000503020000020003" pitchFamily="2" charset="0"/>
              </a:rPr>
              <a:t>1</a:t>
            </a:r>
            <a:r>
              <a:rPr lang="en-US" sz="1600" baseline="-250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Residual Connection   +LayerNorm</a:t>
            </a:r>
          </a:p>
        </p:txBody>
      </p:sp>
      <p:sp>
        <p:nvSpPr>
          <p:cNvPr id="612" name="Content Placeholder 2">
            <a:extLst>
              <a:ext uri="{FF2B5EF4-FFF2-40B4-BE49-F238E27FC236}">
                <a16:creationId xmlns:a16="http://schemas.microsoft.com/office/drawing/2014/main" id="{BA86B114-DFD6-084F-A865-01E460873732}"/>
              </a:ext>
            </a:extLst>
          </p:cNvPr>
          <p:cNvSpPr txBox="1">
            <a:spLocks/>
          </p:cNvSpPr>
          <p:nvPr/>
        </p:nvSpPr>
        <p:spPr>
          <a:xfrm>
            <a:off x="326783" y="324814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1A</a:t>
            </a: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299930D-60D3-4D4B-8581-35860B29AF21}"/>
              </a:ext>
            </a:extLst>
          </p:cNvPr>
          <p:cNvGrpSpPr/>
          <p:nvPr/>
        </p:nvGrpSpPr>
        <p:grpSpPr>
          <a:xfrm>
            <a:off x="729764" y="3599259"/>
            <a:ext cx="243478" cy="752858"/>
            <a:chOff x="827778" y="1767374"/>
            <a:chExt cx="311369" cy="868951"/>
          </a:xfrm>
        </p:grpSpPr>
        <p:sp>
          <p:nvSpPr>
            <p:cNvPr id="614" name="Rounded Rectangle 613">
              <a:extLst>
                <a:ext uri="{FF2B5EF4-FFF2-40B4-BE49-F238E27FC236}">
                  <a16:creationId xmlns:a16="http://schemas.microsoft.com/office/drawing/2014/main" id="{6907510E-1EBE-0F45-9DD0-D92B273AED32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6D2267AD-B879-614F-BCDB-0B368844824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8BD3A192-3D86-CD43-BB97-93EE1DFE9DB1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1FC01950-0348-FB4C-A2C8-D20035141F8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4549B81A-E6CC-B641-A552-8489CBE9A2D0}"/>
              </a:ext>
            </a:extLst>
          </p:cNvPr>
          <p:cNvGrpSpPr/>
          <p:nvPr/>
        </p:nvGrpSpPr>
        <p:grpSpPr>
          <a:xfrm>
            <a:off x="1016004" y="3600028"/>
            <a:ext cx="243478" cy="752858"/>
            <a:chOff x="827778" y="1767374"/>
            <a:chExt cx="311369" cy="868951"/>
          </a:xfrm>
        </p:grpSpPr>
        <p:sp>
          <p:nvSpPr>
            <p:cNvPr id="619" name="Rounded Rectangle 618">
              <a:extLst>
                <a:ext uri="{FF2B5EF4-FFF2-40B4-BE49-F238E27FC236}">
                  <a16:creationId xmlns:a16="http://schemas.microsoft.com/office/drawing/2014/main" id="{257F80B7-7A60-BB49-A1AB-FB3F9D92237E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6FFD4CDF-FDA9-6C42-AE9D-9C585F47B143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441BFE30-7057-014F-8A77-F42E56EACE16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F9EE2073-0C78-0C44-9D96-40A3E39B90E5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006AC49-3A52-F045-A3A6-620204BA944E}"/>
              </a:ext>
            </a:extLst>
          </p:cNvPr>
          <p:cNvGrpSpPr/>
          <p:nvPr/>
        </p:nvGrpSpPr>
        <p:grpSpPr>
          <a:xfrm>
            <a:off x="432485" y="3610578"/>
            <a:ext cx="243478" cy="752858"/>
            <a:chOff x="827778" y="1767374"/>
            <a:chExt cx="311369" cy="868951"/>
          </a:xfrm>
        </p:grpSpPr>
        <p:sp>
          <p:nvSpPr>
            <p:cNvPr id="624" name="Rounded Rectangle 623">
              <a:extLst>
                <a:ext uri="{FF2B5EF4-FFF2-40B4-BE49-F238E27FC236}">
                  <a16:creationId xmlns:a16="http://schemas.microsoft.com/office/drawing/2014/main" id="{839FC4B9-025B-4846-89D3-6726652A9DFC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A81C5387-7DF5-B445-B9BF-89CBF330276D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B9D472CE-E103-5E40-9C8B-E9B2025A523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DF3BCEFD-0550-1544-A295-2198BEF5822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8" name="Content Placeholder 2">
            <a:extLst>
              <a:ext uri="{FF2B5EF4-FFF2-40B4-BE49-F238E27FC236}">
                <a16:creationId xmlns:a16="http://schemas.microsoft.com/office/drawing/2014/main" id="{37C7C97C-ECDD-7744-BC2D-F960CB3E8E88}"/>
              </a:ext>
            </a:extLst>
          </p:cNvPr>
          <p:cNvSpPr txBox="1">
            <a:spLocks/>
          </p:cNvSpPr>
          <p:nvPr/>
        </p:nvSpPr>
        <p:spPr>
          <a:xfrm>
            <a:off x="644592" y="324980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1B</a:t>
            </a:r>
          </a:p>
        </p:txBody>
      </p:sp>
      <p:sp>
        <p:nvSpPr>
          <p:cNvPr id="629" name="Content Placeholder 2">
            <a:extLst>
              <a:ext uri="{FF2B5EF4-FFF2-40B4-BE49-F238E27FC236}">
                <a16:creationId xmlns:a16="http://schemas.microsoft.com/office/drawing/2014/main" id="{3E3A1685-AB88-0D41-BEFC-B27424E8288A}"/>
              </a:ext>
            </a:extLst>
          </p:cNvPr>
          <p:cNvSpPr txBox="1">
            <a:spLocks/>
          </p:cNvSpPr>
          <p:nvPr/>
        </p:nvSpPr>
        <p:spPr>
          <a:xfrm>
            <a:off x="931211" y="326525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1C</a:t>
            </a:r>
          </a:p>
        </p:txBody>
      </p:sp>
      <p:sp>
        <p:nvSpPr>
          <p:cNvPr id="630" name="Content Placeholder 2">
            <a:extLst>
              <a:ext uri="{FF2B5EF4-FFF2-40B4-BE49-F238E27FC236}">
                <a16:creationId xmlns:a16="http://schemas.microsoft.com/office/drawing/2014/main" id="{4A372307-7B9A-4843-B4B6-2EF8D9340234}"/>
              </a:ext>
            </a:extLst>
          </p:cNvPr>
          <p:cNvSpPr txBox="1">
            <a:spLocks/>
          </p:cNvSpPr>
          <p:nvPr/>
        </p:nvSpPr>
        <p:spPr>
          <a:xfrm>
            <a:off x="1962554" y="3280533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2A</a:t>
            </a:r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C81000A6-E78C-2A42-B3AA-0C08CA63B966}"/>
              </a:ext>
            </a:extLst>
          </p:cNvPr>
          <p:cNvGrpSpPr/>
          <p:nvPr/>
        </p:nvGrpSpPr>
        <p:grpSpPr>
          <a:xfrm>
            <a:off x="2365535" y="3631645"/>
            <a:ext cx="243478" cy="752858"/>
            <a:chOff x="827778" y="1767374"/>
            <a:chExt cx="311369" cy="868951"/>
          </a:xfrm>
        </p:grpSpPr>
        <p:sp>
          <p:nvSpPr>
            <p:cNvPr id="632" name="Rounded Rectangle 631">
              <a:extLst>
                <a:ext uri="{FF2B5EF4-FFF2-40B4-BE49-F238E27FC236}">
                  <a16:creationId xmlns:a16="http://schemas.microsoft.com/office/drawing/2014/main" id="{E7B1AE68-2452-DA42-B3A0-9E09B48B34B8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81C18D7A-587F-FA49-9BB7-B6A0DFA0710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391E6653-7FA6-2441-816B-BB34BAF5363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82EBB9C8-5292-F74D-A2B6-121C697CEF1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5D6713C1-BA64-E64F-95F7-3D83960463D4}"/>
              </a:ext>
            </a:extLst>
          </p:cNvPr>
          <p:cNvGrpSpPr/>
          <p:nvPr/>
        </p:nvGrpSpPr>
        <p:grpSpPr>
          <a:xfrm>
            <a:off x="2651775" y="3632414"/>
            <a:ext cx="243478" cy="752858"/>
            <a:chOff x="827778" y="1767374"/>
            <a:chExt cx="311369" cy="868951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95A9B274-7EDA-1E4D-9088-B899B7EB6D2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E211762A-C616-0942-BA5B-837A0D42609E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07AB92C6-ADE1-704C-BD98-04FEA6FE668E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B282C56-594E-9F41-A62E-3EB48F79C71E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BD289DE-8601-E54B-8328-0568097A9593}"/>
              </a:ext>
            </a:extLst>
          </p:cNvPr>
          <p:cNvGrpSpPr/>
          <p:nvPr/>
        </p:nvGrpSpPr>
        <p:grpSpPr>
          <a:xfrm>
            <a:off x="2068256" y="3642964"/>
            <a:ext cx="243478" cy="752858"/>
            <a:chOff x="827778" y="1767374"/>
            <a:chExt cx="311369" cy="868951"/>
          </a:xfrm>
        </p:grpSpPr>
        <p:sp>
          <p:nvSpPr>
            <p:cNvPr id="642" name="Rounded Rectangle 641">
              <a:extLst>
                <a:ext uri="{FF2B5EF4-FFF2-40B4-BE49-F238E27FC236}">
                  <a16:creationId xmlns:a16="http://schemas.microsoft.com/office/drawing/2014/main" id="{D4EA0D82-ACE5-B742-BF45-6BC550960329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0210690B-D284-6C41-9486-F56C440241A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F0EEF07-6FF3-E443-965E-25A42C78A94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4EE871ED-27C2-0A46-A7BB-42A600FACBB6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6" name="Content Placeholder 2">
            <a:extLst>
              <a:ext uri="{FF2B5EF4-FFF2-40B4-BE49-F238E27FC236}">
                <a16:creationId xmlns:a16="http://schemas.microsoft.com/office/drawing/2014/main" id="{7013B042-BCCD-0E4F-AD69-D19B1E3A3A5A}"/>
              </a:ext>
            </a:extLst>
          </p:cNvPr>
          <p:cNvSpPr txBox="1">
            <a:spLocks/>
          </p:cNvSpPr>
          <p:nvPr/>
        </p:nvSpPr>
        <p:spPr>
          <a:xfrm>
            <a:off x="2280363" y="3282187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2B</a:t>
            </a:r>
          </a:p>
        </p:txBody>
      </p:sp>
      <p:sp>
        <p:nvSpPr>
          <p:cNvPr id="647" name="Content Placeholder 2">
            <a:extLst>
              <a:ext uri="{FF2B5EF4-FFF2-40B4-BE49-F238E27FC236}">
                <a16:creationId xmlns:a16="http://schemas.microsoft.com/office/drawing/2014/main" id="{0BA75F4D-A0F5-BF4E-AC23-E58E27F4971F}"/>
              </a:ext>
            </a:extLst>
          </p:cNvPr>
          <p:cNvSpPr txBox="1">
            <a:spLocks/>
          </p:cNvSpPr>
          <p:nvPr/>
        </p:nvSpPr>
        <p:spPr>
          <a:xfrm>
            <a:off x="2566982" y="329763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2C</a:t>
            </a:r>
          </a:p>
        </p:txBody>
      </p:sp>
      <p:sp>
        <p:nvSpPr>
          <p:cNvPr id="648" name="Content Placeholder 2">
            <a:extLst>
              <a:ext uri="{FF2B5EF4-FFF2-40B4-BE49-F238E27FC236}">
                <a16:creationId xmlns:a16="http://schemas.microsoft.com/office/drawing/2014/main" id="{75F58838-C56D-1846-B6ED-FAC179AAB993}"/>
              </a:ext>
            </a:extLst>
          </p:cNvPr>
          <p:cNvSpPr txBox="1">
            <a:spLocks/>
          </p:cNvSpPr>
          <p:nvPr/>
        </p:nvSpPr>
        <p:spPr>
          <a:xfrm>
            <a:off x="3528398" y="3263416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3A</a:t>
            </a:r>
          </a:p>
        </p:txBody>
      </p: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6C969280-2BF8-E74C-8232-00448BD3133A}"/>
              </a:ext>
            </a:extLst>
          </p:cNvPr>
          <p:cNvGrpSpPr/>
          <p:nvPr/>
        </p:nvGrpSpPr>
        <p:grpSpPr>
          <a:xfrm>
            <a:off x="3931379" y="3614528"/>
            <a:ext cx="243478" cy="752858"/>
            <a:chOff x="827778" y="1767374"/>
            <a:chExt cx="311369" cy="868951"/>
          </a:xfrm>
        </p:grpSpPr>
        <p:sp>
          <p:nvSpPr>
            <p:cNvPr id="650" name="Rounded Rectangle 649">
              <a:extLst>
                <a:ext uri="{FF2B5EF4-FFF2-40B4-BE49-F238E27FC236}">
                  <a16:creationId xmlns:a16="http://schemas.microsoft.com/office/drawing/2014/main" id="{62731598-6976-0547-933D-B0683F45883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395455C2-DA9F-9648-86AE-0DE7D061A0D9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5BCF1A4C-514A-D343-A299-AB48963A6A9B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2F892D3E-CEF8-D741-912B-EBC0580FD5B7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C148F20E-6091-6345-BED9-ECCB3C45592F}"/>
              </a:ext>
            </a:extLst>
          </p:cNvPr>
          <p:cNvGrpSpPr/>
          <p:nvPr/>
        </p:nvGrpSpPr>
        <p:grpSpPr>
          <a:xfrm>
            <a:off x="4217619" y="3615297"/>
            <a:ext cx="243478" cy="752858"/>
            <a:chOff x="827778" y="1767374"/>
            <a:chExt cx="311369" cy="868951"/>
          </a:xfrm>
        </p:grpSpPr>
        <p:sp>
          <p:nvSpPr>
            <p:cNvPr id="655" name="Rounded Rectangle 654">
              <a:extLst>
                <a:ext uri="{FF2B5EF4-FFF2-40B4-BE49-F238E27FC236}">
                  <a16:creationId xmlns:a16="http://schemas.microsoft.com/office/drawing/2014/main" id="{BF4CACEA-D2C4-0246-A1EF-AAF7FF7BC986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4D5BCA08-B42D-4148-BD1E-62430B211FB4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6F78337D-72CB-8149-9B8C-BAD432E8CB2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D296F69B-F580-A64E-A898-BAD76A427559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DEAFD947-03A0-9840-9EAD-05D5F3A55B16}"/>
              </a:ext>
            </a:extLst>
          </p:cNvPr>
          <p:cNvGrpSpPr/>
          <p:nvPr/>
        </p:nvGrpSpPr>
        <p:grpSpPr>
          <a:xfrm>
            <a:off x="3634100" y="3625847"/>
            <a:ext cx="243478" cy="752858"/>
            <a:chOff x="827778" y="1767374"/>
            <a:chExt cx="311369" cy="868951"/>
          </a:xfrm>
        </p:grpSpPr>
        <p:sp>
          <p:nvSpPr>
            <p:cNvPr id="660" name="Rounded Rectangle 659">
              <a:extLst>
                <a:ext uri="{FF2B5EF4-FFF2-40B4-BE49-F238E27FC236}">
                  <a16:creationId xmlns:a16="http://schemas.microsoft.com/office/drawing/2014/main" id="{F0C23304-0047-7C46-A796-DAC36ACD1601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20DED78F-1A6B-4F41-B107-DE42D442559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BBDBDC0D-3164-3844-AD97-2B7DDB888D9D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6FE7536F-E689-DD4D-8203-A0EC893E2653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4" name="Content Placeholder 2">
            <a:extLst>
              <a:ext uri="{FF2B5EF4-FFF2-40B4-BE49-F238E27FC236}">
                <a16:creationId xmlns:a16="http://schemas.microsoft.com/office/drawing/2014/main" id="{BD1B2E61-7782-B14B-93EE-70A0FDE63ADC}"/>
              </a:ext>
            </a:extLst>
          </p:cNvPr>
          <p:cNvSpPr txBox="1">
            <a:spLocks/>
          </p:cNvSpPr>
          <p:nvPr/>
        </p:nvSpPr>
        <p:spPr>
          <a:xfrm>
            <a:off x="3846207" y="3265070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3B</a:t>
            </a:r>
          </a:p>
        </p:txBody>
      </p:sp>
      <p:sp>
        <p:nvSpPr>
          <p:cNvPr id="665" name="Content Placeholder 2">
            <a:extLst>
              <a:ext uri="{FF2B5EF4-FFF2-40B4-BE49-F238E27FC236}">
                <a16:creationId xmlns:a16="http://schemas.microsoft.com/office/drawing/2014/main" id="{3C087D70-1CB4-8D42-8444-D3D0E5BFBF4E}"/>
              </a:ext>
            </a:extLst>
          </p:cNvPr>
          <p:cNvSpPr txBox="1">
            <a:spLocks/>
          </p:cNvSpPr>
          <p:nvPr/>
        </p:nvSpPr>
        <p:spPr>
          <a:xfrm>
            <a:off x="4132826" y="3280519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3C</a:t>
            </a:r>
          </a:p>
        </p:txBody>
      </p:sp>
      <p:sp>
        <p:nvSpPr>
          <p:cNvPr id="666" name="Content Placeholder 2">
            <a:extLst>
              <a:ext uri="{FF2B5EF4-FFF2-40B4-BE49-F238E27FC236}">
                <a16:creationId xmlns:a16="http://schemas.microsoft.com/office/drawing/2014/main" id="{630188AB-7999-E340-9C7A-05FD341EC600}"/>
              </a:ext>
            </a:extLst>
          </p:cNvPr>
          <p:cNvSpPr txBox="1">
            <a:spLocks/>
          </p:cNvSpPr>
          <p:nvPr/>
        </p:nvSpPr>
        <p:spPr>
          <a:xfrm>
            <a:off x="5224402" y="3222321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4A</a:t>
            </a:r>
          </a:p>
        </p:txBody>
      </p: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2CCB7F76-EA43-4B40-B257-B2A34D812669}"/>
              </a:ext>
            </a:extLst>
          </p:cNvPr>
          <p:cNvGrpSpPr/>
          <p:nvPr/>
        </p:nvGrpSpPr>
        <p:grpSpPr>
          <a:xfrm>
            <a:off x="5627383" y="3573433"/>
            <a:ext cx="243478" cy="752858"/>
            <a:chOff x="827778" y="1767374"/>
            <a:chExt cx="311369" cy="868951"/>
          </a:xfrm>
        </p:grpSpPr>
        <p:sp>
          <p:nvSpPr>
            <p:cNvPr id="668" name="Rounded Rectangle 667">
              <a:extLst>
                <a:ext uri="{FF2B5EF4-FFF2-40B4-BE49-F238E27FC236}">
                  <a16:creationId xmlns:a16="http://schemas.microsoft.com/office/drawing/2014/main" id="{4F2F2E23-86CC-5846-BAF6-7062BC46D96F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BE4122C-67FE-F843-AA01-448AC3DF1EFF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55D522C2-441A-CE45-8936-B76B7789DCD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88B8D688-23B4-A14F-8B94-338159EFE990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6F0CE89B-385F-FA47-AF7A-32E814980CF6}"/>
              </a:ext>
            </a:extLst>
          </p:cNvPr>
          <p:cNvGrpSpPr/>
          <p:nvPr/>
        </p:nvGrpSpPr>
        <p:grpSpPr>
          <a:xfrm>
            <a:off x="5913623" y="3574202"/>
            <a:ext cx="243478" cy="752858"/>
            <a:chOff x="827778" y="1767374"/>
            <a:chExt cx="311369" cy="868951"/>
          </a:xfrm>
        </p:grpSpPr>
        <p:sp>
          <p:nvSpPr>
            <p:cNvPr id="673" name="Rounded Rectangle 672">
              <a:extLst>
                <a:ext uri="{FF2B5EF4-FFF2-40B4-BE49-F238E27FC236}">
                  <a16:creationId xmlns:a16="http://schemas.microsoft.com/office/drawing/2014/main" id="{FD8F650E-AE75-A14C-B8D1-180DF52319C7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83650028-7638-494B-BFB4-B9680BD9602A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4B19E51-E6EF-7C43-8C7E-8E9A35F42782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3EFAB411-609D-414B-9853-B55D38320BB8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7" name="Group 676">
            <a:extLst>
              <a:ext uri="{FF2B5EF4-FFF2-40B4-BE49-F238E27FC236}">
                <a16:creationId xmlns:a16="http://schemas.microsoft.com/office/drawing/2014/main" id="{D04907D7-3823-B949-954C-62E7637EA0A5}"/>
              </a:ext>
            </a:extLst>
          </p:cNvPr>
          <p:cNvGrpSpPr/>
          <p:nvPr/>
        </p:nvGrpSpPr>
        <p:grpSpPr>
          <a:xfrm>
            <a:off x="5330104" y="3584752"/>
            <a:ext cx="243478" cy="752858"/>
            <a:chOff x="827778" y="1767374"/>
            <a:chExt cx="311369" cy="868951"/>
          </a:xfrm>
        </p:grpSpPr>
        <p:sp>
          <p:nvSpPr>
            <p:cNvPr id="678" name="Rounded Rectangle 677">
              <a:extLst>
                <a:ext uri="{FF2B5EF4-FFF2-40B4-BE49-F238E27FC236}">
                  <a16:creationId xmlns:a16="http://schemas.microsoft.com/office/drawing/2014/main" id="{43B2B1A9-5429-6341-8D14-614ED59CB8E0}"/>
                </a:ext>
              </a:extLst>
            </p:cNvPr>
            <p:cNvSpPr/>
            <p:nvPr/>
          </p:nvSpPr>
          <p:spPr>
            <a:xfrm rot="5400000">
              <a:off x="548987" y="2046165"/>
              <a:ext cx="868951" cy="311369"/>
            </a:xfrm>
            <a:prstGeom prst="roundRect">
              <a:avLst/>
            </a:prstGeom>
            <a:noFill/>
            <a:ln w="38100">
              <a:solidFill>
                <a:srgbClr val="FF7F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B4336C1F-0DF9-4A4D-88C1-2B7E1631A0D7}"/>
                </a:ext>
              </a:extLst>
            </p:cNvPr>
            <p:cNvSpPr/>
            <p:nvPr/>
          </p:nvSpPr>
          <p:spPr>
            <a:xfrm rot="5400000">
              <a:off x="882681" y="1851924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BE194159-C961-F048-BDBE-60919FC7FC57}"/>
                </a:ext>
              </a:extLst>
            </p:cNvPr>
            <p:cNvSpPr/>
            <p:nvPr/>
          </p:nvSpPr>
          <p:spPr>
            <a:xfrm rot="5400000">
              <a:off x="882681" y="2098183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F6665A99-DE94-6749-A107-E4F96C0DABFB}"/>
                </a:ext>
              </a:extLst>
            </p:cNvPr>
            <p:cNvSpPr/>
            <p:nvPr/>
          </p:nvSpPr>
          <p:spPr>
            <a:xfrm rot="5400000">
              <a:off x="882681" y="2344442"/>
              <a:ext cx="203200" cy="203200"/>
            </a:xfrm>
            <a:prstGeom prst="ellipse">
              <a:avLst/>
            </a:prstGeom>
            <a:solidFill>
              <a:srgbClr val="DE55B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2" name="Content Placeholder 2">
            <a:extLst>
              <a:ext uri="{FF2B5EF4-FFF2-40B4-BE49-F238E27FC236}">
                <a16:creationId xmlns:a16="http://schemas.microsoft.com/office/drawing/2014/main" id="{DC188BF1-4CB0-304D-88CE-7DF52E4BE3CD}"/>
              </a:ext>
            </a:extLst>
          </p:cNvPr>
          <p:cNvSpPr txBox="1">
            <a:spLocks/>
          </p:cNvSpPr>
          <p:nvPr/>
        </p:nvSpPr>
        <p:spPr>
          <a:xfrm>
            <a:off x="5542211" y="3223975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4B</a:t>
            </a:r>
          </a:p>
        </p:txBody>
      </p:sp>
      <p:sp>
        <p:nvSpPr>
          <p:cNvPr id="683" name="Content Placeholder 2">
            <a:extLst>
              <a:ext uri="{FF2B5EF4-FFF2-40B4-BE49-F238E27FC236}">
                <a16:creationId xmlns:a16="http://schemas.microsoft.com/office/drawing/2014/main" id="{467EBF75-251C-1A4F-9E73-3B17146A0228}"/>
              </a:ext>
            </a:extLst>
          </p:cNvPr>
          <p:cNvSpPr txBox="1">
            <a:spLocks/>
          </p:cNvSpPr>
          <p:nvPr/>
        </p:nvSpPr>
        <p:spPr>
          <a:xfrm>
            <a:off x="5828830" y="3239424"/>
            <a:ext cx="46757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DE55B3"/>
                </a:solidFill>
                <a:latin typeface="Avenir Light" panose="020B0402020203020204" pitchFamily="34" charset="77"/>
              </a:rPr>
              <a:t>z</a:t>
            </a:r>
            <a:r>
              <a:rPr lang="en-US" sz="1600" b="1" baseline="-25000" dirty="0">
                <a:solidFill>
                  <a:srgbClr val="DE55B3"/>
                </a:solidFill>
                <a:latin typeface="Avenir Light" panose="020B0402020203020204" pitchFamily="34" charset="77"/>
              </a:rPr>
              <a:t>4C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4D277143-6D57-2047-B629-B4AFDD4A2645}"/>
              </a:ext>
            </a:extLst>
          </p:cNvPr>
          <p:cNvSpPr/>
          <p:nvPr/>
        </p:nvSpPr>
        <p:spPr>
          <a:xfrm>
            <a:off x="7943141" y="1038057"/>
            <a:ext cx="37564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6568556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9EAB3371-496D-5243-995C-5F70B20BDC16}"/>
              </a:ext>
            </a:extLst>
          </p:cNvPr>
          <p:cNvSpPr/>
          <p:nvPr/>
        </p:nvSpPr>
        <p:spPr>
          <a:xfrm>
            <a:off x="233452" y="5117550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323D6940-379D-EC42-B25F-3F56C6251508}"/>
              </a:ext>
            </a:extLst>
          </p:cNvPr>
          <p:cNvSpPr/>
          <p:nvPr/>
        </p:nvSpPr>
        <p:spPr>
          <a:xfrm>
            <a:off x="2706448" y="526429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Content Placeholder 2">
            <a:extLst>
              <a:ext uri="{FF2B5EF4-FFF2-40B4-BE49-F238E27FC236}">
                <a16:creationId xmlns:a16="http://schemas.microsoft.com/office/drawing/2014/main" id="{80CC5F86-D2CC-A44B-8C83-A05285C65F20}"/>
              </a:ext>
            </a:extLst>
          </p:cNvPr>
          <p:cNvSpPr txBox="1">
            <a:spLocks/>
          </p:cNvSpPr>
          <p:nvPr/>
        </p:nvSpPr>
        <p:spPr>
          <a:xfrm>
            <a:off x="2706448" y="529316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AAE9EB3-3C01-DF41-BF08-F96BCFE7213C}"/>
              </a:ext>
            </a:extLst>
          </p:cNvPr>
          <p:cNvGrpSpPr/>
          <p:nvPr/>
        </p:nvGrpSpPr>
        <p:grpSpPr>
          <a:xfrm rot="16200000">
            <a:off x="2076356" y="4249209"/>
            <a:ext cx="701316" cy="175324"/>
            <a:chOff x="2297660" y="4140835"/>
            <a:chExt cx="1364224" cy="311369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53DCBD13-2257-3747-A55B-D9069C2499B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9060106-48E6-5944-A7DE-F1D87128B27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1E0B242-38B0-C845-87E7-EB005043DE9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BA427161-925F-BA42-B8AD-7EB729FF93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3D9C439-04EE-2145-8698-163C95BB547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FF79D79-BE19-6A49-8169-BBEDF524814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1AFBBB6-5486-2247-8A12-25BBC0954D71}"/>
              </a:ext>
            </a:extLst>
          </p:cNvPr>
          <p:cNvSpPr/>
          <p:nvPr/>
        </p:nvSpPr>
        <p:spPr>
          <a:xfrm>
            <a:off x="2250588" y="353219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62643AB-3160-354A-AD46-EF4AB08C3F21}"/>
              </a:ext>
            </a:extLst>
          </p:cNvPr>
          <p:cNvGrpSpPr/>
          <p:nvPr/>
        </p:nvGrpSpPr>
        <p:grpSpPr>
          <a:xfrm rot="16200000">
            <a:off x="3643485" y="4228679"/>
            <a:ext cx="701316" cy="175324"/>
            <a:chOff x="2297660" y="4140835"/>
            <a:chExt cx="1364224" cy="311369"/>
          </a:xfrm>
        </p:grpSpPr>
        <p:sp>
          <p:nvSpPr>
            <p:cNvPr id="290" name="Rounded Rectangle 289">
              <a:extLst>
                <a:ext uri="{FF2B5EF4-FFF2-40B4-BE49-F238E27FC236}">
                  <a16:creationId xmlns:a16="http://schemas.microsoft.com/office/drawing/2014/main" id="{8D6A4A88-591A-B543-A090-EE8B6A1B310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AA3D7840-38CA-5C40-BB26-9A661937F07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E10FE1F-36C1-064C-8F6C-5540DC490CD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9918F333-E503-7E45-89C1-EB0DB683D8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82E0DD6-679D-0542-A468-5E9FF4135AD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D51C9618-0F28-7D46-A4BF-F93DBABAC06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Rectangle 302">
            <a:extLst>
              <a:ext uri="{FF2B5EF4-FFF2-40B4-BE49-F238E27FC236}">
                <a16:creationId xmlns:a16="http://schemas.microsoft.com/office/drawing/2014/main" id="{42319AAC-8822-3140-BACF-8DF98E62AB85}"/>
              </a:ext>
            </a:extLst>
          </p:cNvPr>
          <p:cNvSpPr/>
          <p:nvPr/>
        </p:nvSpPr>
        <p:spPr>
          <a:xfrm>
            <a:off x="3817717" y="35116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011DE92-5796-7748-84D5-092DB8FE6011}"/>
              </a:ext>
            </a:extLst>
          </p:cNvPr>
          <p:cNvGrpSpPr/>
          <p:nvPr/>
        </p:nvGrpSpPr>
        <p:grpSpPr>
          <a:xfrm rot="16200000">
            <a:off x="5262026" y="4204764"/>
            <a:ext cx="701316" cy="175324"/>
            <a:chOff x="2297660" y="4140835"/>
            <a:chExt cx="1364224" cy="311369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B9D7E76B-AC33-E34C-8A58-8774B59352E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4157A73-2E7C-4E41-B8CD-77630ACB4A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FFC9CBA-1E88-424D-8A3F-445D81A9065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C50CBBF-42E8-5545-A00E-17F9AC98B6E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F6255F2-14C6-AB41-8794-49C442CB556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984190E-78B1-6A4B-B017-E792CBF898E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DB196E2-F71E-E346-9A47-30ED6EA87222}"/>
              </a:ext>
            </a:extLst>
          </p:cNvPr>
          <p:cNvSpPr/>
          <p:nvPr/>
        </p:nvSpPr>
        <p:spPr>
          <a:xfrm>
            <a:off x="5436258" y="34877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D5D9B1D-467E-C94C-A24F-5B1782566797}"/>
              </a:ext>
            </a:extLst>
          </p:cNvPr>
          <p:cNvGrpSpPr/>
          <p:nvPr/>
        </p:nvGrpSpPr>
        <p:grpSpPr>
          <a:xfrm rot="16200000">
            <a:off x="446901" y="4224827"/>
            <a:ext cx="701316" cy="175324"/>
            <a:chOff x="2297660" y="4140835"/>
            <a:chExt cx="1364224" cy="311369"/>
          </a:xfrm>
        </p:grpSpPr>
        <p:sp>
          <p:nvSpPr>
            <p:cNvPr id="316" name="Rounded Rectangle 315">
              <a:extLst>
                <a:ext uri="{FF2B5EF4-FFF2-40B4-BE49-F238E27FC236}">
                  <a16:creationId xmlns:a16="http://schemas.microsoft.com/office/drawing/2014/main" id="{9A1B8E8C-7598-C44D-A304-835E36BA5A4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94076B7-036B-8B41-8A7E-27EA41956B9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5C444D07-AA08-5F4D-BC37-E63A80D7A41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A5D596D5-03DE-C64D-8E1F-3E9C19143E6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4FAC29CA-45C1-3A40-AA03-3F782A3BFD1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A6CE43C2-08B1-DF49-A320-D0483451E6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2" name="Rectangle 321">
            <a:extLst>
              <a:ext uri="{FF2B5EF4-FFF2-40B4-BE49-F238E27FC236}">
                <a16:creationId xmlns:a16="http://schemas.microsoft.com/office/drawing/2014/main" id="{B18065CF-2F30-9E41-A251-8F4C5DD4C1D1}"/>
              </a:ext>
            </a:extLst>
          </p:cNvPr>
          <p:cNvSpPr/>
          <p:nvPr/>
        </p:nvSpPr>
        <p:spPr>
          <a:xfrm>
            <a:off x="621133" y="35078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23" name="Right Arrow 322">
            <a:extLst>
              <a:ext uri="{FF2B5EF4-FFF2-40B4-BE49-F238E27FC236}">
                <a16:creationId xmlns:a16="http://schemas.microsoft.com/office/drawing/2014/main" id="{DFA5BEDB-D941-D445-BD46-ADF19AA54D1A}"/>
              </a:ext>
            </a:extLst>
          </p:cNvPr>
          <p:cNvSpPr/>
          <p:nvPr/>
        </p:nvSpPr>
        <p:spPr>
          <a:xfrm rot="16200000">
            <a:off x="5451988" y="4847604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ight Arrow 323">
            <a:extLst>
              <a:ext uri="{FF2B5EF4-FFF2-40B4-BE49-F238E27FC236}">
                <a16:creationId xmlns:a16="http://schemas.microsoft.com/office/drawing/2014/main" id="{D1E7FEDF-6EE4-7944-BC20-22B40B3EE13E}"/>
              </a:ext>
            </a:extLst>
          </p:cNvPr>
          <p:cNvSpPr/>
          <p:nvPr/>
        </p:nvSpPr>
        <p:spPr>
          <a:xfrm rot="16200000">
            <a:off x="3806420" y="4851457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ight Arrow 324">
            <a:extLst>
              <a:ext uri="{FF2B5EF4-FFF2-40B4-BE49-F238E27FC236}">
                <a16:creationId xmlns:a16="http://schemas.microsoft.com/office/drawing/2014/main" id="{6973C47D-A922-EA4B-963B-17E62A224C32}"/>
              </a:ext>
            </a:extLst>
          </p:cNvPr>
          <p:cNvSpPr/>
          <p:nvPr/>
        </p:nvSpPr>
        <p:spPr>
          <a:xfrm rot="16200000">
            <a:off x="2229394" y="484760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ight Arrow 325">
            <a:extLst>
              <a:ext uri="{FF2B5EF4-FFF2-40B4-BE49-F238E27FC236}">
                <a16:creationId xmlns:a16="http://schemas.microsoft.com/office/drawing/2014/main" id="{655B5035-D30E-D842-8214-5E9E385C20B5}"/>
              </a:ext>
            </a:extLst>
          </p:cNvPr>
          <p:cNvSpPr/>
          <p:nvPr/>
        </p:nvSpPr>
        <p:spPr>
          <a:xfrm rot="16200000">
            <a:off x="618097" y="484835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D3A4CAEE-6AA0-0540-8983-03186FCA3B1C}"/>
              </a:ext>
            </a:extLst>
          </p:cNvPr>
          <p:cNvSpPr/>
          <p:nvPr/>
        </p:nvSpPr>
        <p:spPr>
          <a:xfrm>
            <a:off x="7943141" y="1038057"/>
            <a:ext cx="37564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5861191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943141" y="1038057"/>
            <a:ext cx="3756456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  <a:p>
            <a:pPr>
              <a:spcBef>
                <a:spcPts val="3000"/>
              </a:spcBef>
            </a:pPr>
            <a:r>
              <a:rPr lang="en-US" sz="2400" dirty="0">
                <a:latin typeface="Avenir Medium" panose="02000503020000020003" pitchFamily="2" charset="0"/>
              </a:rPr>
              <a:t>Why stop with just 1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  <a:r>
              <a:rPr lang="en-US" sz="2400" dirty="0">
                <a:latin typeface="Avenir Medium" panose="02000503020000020003" pitchFamily="2" charset="0"/>
              </a:rPr>
              <a:t>? We could stack several!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9EAB3371-496D-5243-995C-5F70B20BDC16}"/>
              </a:ext>
            </a:extLst>
          </p:cNvPr>
          <p:cNvSpPr/>
          <p:nvPr/>
        </p:nvSpPr>
        <p:spPr>
          <a:xfrm>
            <a:off x="233452" y="5117550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323D6940-379D-EC42-B25F-3F56C6251508}"/>
              </a:ext>
            </a:extLst>
          </p:cNvPr>
          <p:cNvSpPr/>
          <p:nvPr/>
        </p:nvSpPr>
        <p:spPr>
          <a:xfrm>
            <a:off x="2706448" y="526429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Content Placeholder 2">
            <a:extLst>
              <a:ext uri="{FF2B5EF4-FFF2-40B4-BE49-F238E27FC236}">
                <a16:creationId xmlns:a16="http://schemas.microsoft.com/office/drawing/2014/main" id="{80CC5F86-D2CC-A44B-8C83-A05285C65F20}"/>
              </a:ext>
            </a:extLst>
          </p:cNvPr>
          <p:cNvSpPr txBox="1">
            <a:spLocks/>
          </p:cNvSpPr>
          <p:nvPr/>
        </p:nvSpPr>
        <p:spPr>
          <a:xfrm>
            <a:off x="2706448" y="529316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AAE9EB3-3C01-DF41-BF08-F96BCFE7213C}"/>
              </a:ext>
            </a:extLst>
          </p:cNvPr>
          <p:cNvGrpSpPr/>
          <p:nvPr/>
        </p:nvGrpSpPr>
        <p:grpSpPr>
          <a:xfrm rot="16200000">
            <a:off x="2076356" y="4249209"/>
            <a:ext cx="701316" cy="175324"/>
            <a:chOff x="2297660" y="4140835"/>
            <a:chExt cx="1364224" cy="311369"/>
          </a:xfrm>
        </p:grpSpPr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53DCBD13-2257-3747-A55B-D9069C2499B7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9060106-48E6-5944-A7DE-F1D87128B278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1E0B242-38B0-C845-87E7-EB005043DE9A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BA427161-925F-BA42-B8AD-7EB729FF93B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D3D9C439-04EE-2145-8698-163C95BB547F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FF79D79-BE19-6A49-8169-BBEDF5248142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A1AFBBB6-5486-2247-8A12-25BBC0954D71}"/>
              </a:ext>
            </a:extLst>
          </p:cNvPr>
          <p:cNvSpPr/>
          <p:nvPr/>
        </p:nvSpPr>
        <p:spPr>
          <a:xfrm>
            <a:off x="2250588" y="353219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62643AB-3160-354A-AD46-EF4AB08C3F21}"/>
              </a:ext>
            </a:extLst>
          </p:cNvPr>
          <p:cNvGrpSpPr/>
          <p:nvPr/>
        </p:nvGrpSpPr>
        <p:grpSpPr>
          <a:xfrm rot="16200000">
            <a:off x="3643485" y="4228679"/>
            <a:ext cx="701316" cy="175324"/>
            <a:chOff x="2297660" y="4140835"/>
            <a:chExt cx="1364224" cy="311369"/>
          </a:xfrm>
        </p:grpSpPr>
        <p:sp>
          <p:nvSpPr>
            <p:cNvPr id="290" name="Rounded Rectangle 289">
              <a:extLst>
                <a:ext uri="{FF2B5EF4-FFF2-40B4-BE49-F238E27FC236}">
                  <a16:creationId xmlns:a16="http://schemas.microsoft.com/office/drawing/2014/main" id="{8D6A4A88-591A-B543-A090-EE8B6A1B310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AA3D7840-38CA-5C40-BB26-9A661937F075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E10FE1F-36C1-064C-8F6C-5540DC490CD2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9918F333-E503-7E45-89C1-EB0DB683D89D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82E0DD6-679D-0542-A468-5E9FF4135AD8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D51C9618-0F28-7D46-A4BF-F93DBABAC065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Rectangle 302">
            <a:extLst>
              <a:ext uri="{FF2B5EF4-FFF2-40B4-BE49-F238E27FC236}">
                <a16:creationId xmlns:a16="http://schemas.microsoft.com/office/drawing/2014/main" id="{42319AAC-8822-3140-BACF-8DF98E62AB85}"/>
              </a:ext>
            </a:extLst>
          </p:cNvPr>
          <p:cNvSpPr/>
          <p:nvPr/>
        </p:nvSpPr>
        <p:spPr>
          <a:xfrm>
            <a:off x="3817717" y="35116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011DE92-5796-7748-84D5-092DB8FE6011}"/>
              </a:ext>
            </a:extLst>
          </p:cNvPr>
          <p:cNvGrpSpPr/>
          <p:nvPr/>
        </p:nvGrpSpPr>
        <p:grpSpPr>
          <a:xfrm rot="16200000">
            <a:off x="5262026" y="4204764"/>
            <a:ext cx="701316" cy="175324"/>
            <a:chOff x="2297660" y="4140835"/>
            <a:chExt cx="1364224" cy="311369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B9D7E76B-AC33-E34C-8A58-8774B59352E5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4157A73-2E7C-4E41-B8CD-77630ACB4A37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FFC9CBA-1E88-424D-8A3F-445D81A90653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CC50CBBF-42E8-5545-A00E-17F9AC98B6E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F6255F2-14C6-AB41-8794-49C442CB556D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984190E-78B1-6A4B-B017-E792CBF898E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DB196E2-F71E-E346-9A47-30ED6EA87222}"/>
              </a:ext>
            </a:extLst>
          </p:cNvPr>
          <p:cNvSpPr/>
          <p:nvPr/>
        </p:nvSpPr>
        <p:spPr>
          <a:xfrm>
            <a:off x="5436258" y="34877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D5D9B1D-467E-C94C-A24F-5B1782566797}"/>
              </a:ext>
            </a:extLst>
          </p:cNvPr>
          <p:cNvGrpSpPr/>
          <p:nvPr/>
        </p:nvGrpSpPr>
        <p:grpSpPr>
          <a:xfrm rot="16200000">
            <a:off x="446901" y="4224827"/>
            <a:ext cx="701316" cy="175324"/>
            <a:chOff x="2297660" y="4140835"/>
            <a:chExt cx="1364224" cy="311369"/>
          </a:xfrm>
        </p:grpSpPr>
        <p:sp>
          <p:nvSpPr>
            <p:cNvPr id="316" name="Rounded Rectangle 315">
              <a:extLst>
                <a:ext uri="{FF2B5EF4-FFF2-40B4-BE49-F238E27FC236}">
                  <a16:creationId xmlns:a16="http://schemas.microsoft.com/office/drawing/2014/main" id="{9A1B8E8C-7598-C44D-A304-835E36BA5A46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94076B7-036B-8B41-8A7E-27EA41956B9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5C444D07-AA08-5F4D-BC37-E63A80D7A418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A5D596D5-03DE-C64D-8E1F-3E9C19143E60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4FAC29CA-45C1-3A40-AA03-3F782A3BFD1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A6CE43C2-08B1-DF49-A320-D0483451E67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2" name="Rectangle 321">
            <a:extLst>
              <a:ext uri="{FF2B5EF4-FFF2-40B4-BE49-F238E27FC236}">
                <a16:creationId xmlns:a16="http://schemas.microsoft.com/office/drawing/2014/main" id="{B18065CF-2F30-9E41-A251-8F4C5DD4C1D1}"/>
              </a:ext>
            </a:extLst>
          </p:cNvPr>
          <p:cNvSpPr/>
          <p:nvPr/>
        </p:nvSpPr>
        <p:spPr>
          <a:xfrm>
            <a:off x="621133" y="350780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23" name="Right Arrow 322">
            <a:extLst>
              <a:ext uri="{FF2B5EF4-FFF2-40B4-BE49-F238E27FC236}">
                <a16:creationId xmlns:a16="http://schemas.microsoft.com/office/drawing/2014/main" id="{DFA5BEDB-D941-D445-BD46-ADF19AA54D1A}"/>
              </a:ext>
            </a:extLst>
          </p:cNvPr>
          <p:cNvSpPr/>
          <p:nvPr/>
        </p:nvSpPr>
        <p:spPr>
          <a:xfrm rot="16200000">
            <a:off x="5451988" y="4847604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ight Arrow 323">
            <a:extLst>
              <a:ext uri="{FF2B5EF4-FFF2-40B4-BE49-F238E27FC236}">
                <a16:creationId xmlns:a16="http://schemas.microsoft.com/office/drawing/2014/main" id="{D1E7FEDF-6EE4-7944-BC20-22B40B3EE13E}"/>
              </a:ext>
            </a:extLst>
          </p:cNvPr>
          <p:cNvSpPr/>
          <p:nvPr/>
        </p:nvSpPr>
        <p:spPr>
          <a:xfrm rot="16200000">
            <a:off x="3806420" y="4851457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ight Arrow 324">
            <a:extLst>
              <a:ext uri="{FF2B5EF4-FFF2-40B4-BE49-F238E27FC236}">
                <a16:creationId xmlns:a16="http://schemas.microsoft.com/office/drawing/2014/main" id="{6973C47D-A922-EA4B-963B-17E62A224C32}"/>
              </a:ext>
            </a:extLst>
          </p:cNvPr>
          <p:cNvSpPr/>
          <p:nvPr/>
        </p:nvSpPr>
        <p:spPr>
          <a:xfrm rot="16200000">
            <a:off x="2229394" y="484760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ight Arrow 325">
            <a:extLst>
              <a:ext uri="{FF2B5EF4-FFF2-40B4-BE49-F238E27FC236}">
                <a16:creationId xmlns:a16="http://schemas.microsoft.com/office/drawing/2014/main" id="{655B5035-D30E-D842-8214-5E9E385C20B5}"/>
              </a:ext>
            </a:extLst>
          </p:cNvPr>
          <p:cNvSpPr/>
          <p:nvPr/>
        </p:nvSpPr>
        <p:spPr>
          <a:xfrm rot="16200000">
            <a:off x="618097" y="4848353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00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390686" y="573277"/>
            <a:ext cx="3344642" cy="643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612508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439439" y="6209942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1811179" y="6209942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3332747" y="6197145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4903115" y="6188938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600" b="1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633476" y="638932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2237694" y="6371560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3791876" y="638386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5360944" y="6372129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2198245" y="60399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3776506" y="602534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5384627" y="601076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7943141" y="1038057"/>
            <a:ext cx="3756456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400" b="1" dirty="0">
                <a:latin typeface="Avenir Book" panose="02000503020000020003" pitchFamily="2" charset="0"/>
              </a:rPr>
              <a:t>To recap: </a:t>
            </a:r>
            <a:r>
              <a:rPr lang="en-US" sz="2400" dirty="0">
                <a:latin typeface="Avenir Book" panose="02000503020000020003" pitchFamily="2" charset="0"/>
              </a:rPr>
              <a:t>all of this looks fancy, but ultimately it’s just producing a very good </a:t>
            </a:r>
            <a:r>
              <a:rPr lang="en-US" sz="24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 </a:t>
            </a:r>
            <a:r>
              <a:rPr lang="en-US" sz="24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400" baseline="-25000" dirty="0" err="1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  <a:r>
              <a:rPr lang="en-US" sz="2400" baseline="-250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latin typeface="Avenir Book" panose="02000503020000020003" pitchFamily="2" charset="0"/>
              </a:rPr>
              <a:t>of each word </a:t>
            </a:r>
            <a:r>
              <a:rPr lang="en-US" sz="24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4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i</a:t>
            </a:r>
          </a:p>
          <a:p>
            <a:pPr>
              <a:spcBef>
                <a:spcPts val="3000"/>
              </a:spcBef>
            </a:pPr>
            <a:r>
              <a:rPr lang="en-US" sz="2400" dirty="0">
                <a:latin typeface="Avenir Medium" panose="02000503020000020003" pitchFamily="2" charset="0"/>
              </a:rPr>
              <a:t>Why stop with just 1 </a:t>
            </a:r>
            <a:r>
              <a:rPr lang="en-US" sz="2400" dirty="0">
                <a:solidFill>
                  <a:srgbClr val="C00000"/>
                </a:solidFill>
                <a:latin typeface="Avenir Medium" panose="02000503020000020003" pitchFamily="2" charset="0"/>
              </a:rPr>
              <a:t>Transformer Encoder</a:t>
            </a:r>
            <a:r>
              <a:rPr lang="en-US" sz="2400" dirty="0">
                <a:latin typeface="Avenir Medium" panose="02000503020000020003" pitchFamily="2" charset="0"/>
              </a:rPr>
              <a:t>? We could stack several!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10" name="Title 1">
            <a:extLst>
              <a:ext uri="{FF2B5EF4-FFF2-40B4-BE49-F238E27FC236}">
                <a16:creationId xmlns:a16="http://schemas.microsoft.com/office/drawing/2014/main" id="{F7C84E60-3213-8040-BF12-1DCAACCA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" y="174626"/>
            <a:ext cx="8826500" cy="625438"/>
          </a:xfrm>
        </p:spPr>
        <p:txBody>
          <a:bodyPr/>
          <a:lstStyle/>
          <a:p>
            <a:r>
              <a:rPr lang="en-US" dirty="0"/>
              <a:t>Transformer Encoder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7EB9AC-F13A-2F4E-9B8E-A141B2FCAC28}"/>
              </a:ext>
            </a:extLst>
          </p:cNvPr>
          <p:cNvSpPr/>
          <p:nvPr/>
        </p:nvSpPr>
        <p:spPr>
          <a:xfrm>
            <a:off x="228346" y="5091592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B405AFD-4F28-1747-8E9D-67BC5DCFA087}"/>
              </a:ext>
            </a:extLst>
          </p:cNvPr>
          <p:cNvGrpSpPr/>
          <p:nvPr/>
        </p:nvGrpSpPr>
        <p:grpSpPr>
          <a:xfrm rot="16200000">
            <a:off x="2138357" y="1915734"/>
            <a:ext cx="701316" cy="175324"/>
            <a:chOff x="2297660" y="4140835"/>
            <a:chExt cx="1364224" cy="311369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49876A9-6364-B940-B029-4B78064F3E18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0129DE9-C5BC-A045-BE11-C7AC78A1FDBD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203950-4424-EB4E-AF06-CAAB2036B2B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B7530E5-DB23-084A-8BC5-D51187FC8F01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4294515-CFAB-CF45-BDF3-5894F149044C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35A5268-41C8-4147-9444-6387530845CA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7DE9D54C-2D1B-2A45-9981-7F70D2CBD5D4}"/>
              </a:ext>
            </a:extLst>
          </p:cNvPr>
          <p:cNvSpPr/>
          <p:nvPr/>
        </p:nvSpPr>
        <p:spPr>
          <a:xfrm>
            <a:off x="2312589" y="119871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97656-5F57-A445-BE6D-0E840582568E}"/>
              </a:ext>
            </a:extLst>
          </p:cNvPr>
          <p:cNvGrpSpPr/>
          <p:nvPr/>
        </p:nvGrpSpPr>
        <p:grpSpPr>
          <a:xfrm rot="16200000">
            <a:off x="3705486" y="1895204"/>
            <a:ext cx="701316" cy="175324"/>
            <a:chOff x="2297660" y="4140835"/>
            <a:chExt cx="1364224" cy="31136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BF40F7A9-B71C-B647-A885-D315A157F2AB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2760AB7-B53E-B14A-BBA1-770E12DF7F46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26D0637-C592-9244-A4A5-2D3014D03B57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4EA4761-DE20-FD4E-B819-8E8BA4A0A564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1593512-C3AA-A94A-B995-81BC93FEAC86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0CBAA63-5CBE-0443-83DC-4B33CA7A9C69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902997A9-C80F-EE48-874E-D3535B919194}"/>
              </a:ext>
            </a:extLst>
          </p:cNvPr>
          <p:cNvSpPr/>
          <p:nvPr/>
        </p:nvSpPr>
        <p:spPr>
          <a:xfrm rot="16200000">
            <a:off x="5508883" y="4821796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6AF2362-E44C-9C4A-8AF4-43D17326FC5B}"/>
              </a:ext>
            </a:extLst>
          </p:cNvPr>
          <p:cNvGrpSpPr/>
          <p:nvPr/>
        </p:nvGrpSpPr>
        <p:grpSpPr>
          <a:xfrm rot="16200000">
            <a:off x="5324027" y="1871289"/>
            <a:ext cx="701316" cy="175324"/>
            <a:chOff x="2297660" y="4140835"/>
            <a:chExt cx="1364224" cy="311369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851EC1EB-A794-2442-AC56-E18C4F35F881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0468785-1472-4247-B245-A2215E149D50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84A2662-22A7-3141-BC85-F4783E8AB8E1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2C2C2BF-C67A-034F-B042-C505F864661F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32A27C4-72DE-E74C-8772-6955515F7579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750595A-FCF4-B440-8226-544AC23307D7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440C635-228B-384C-9AE8-61F4AF455681}"/>
              </a:ext>
            </a:extLst>
          </p:cNvPr>
          <p:cNvGrpSpPr/>
          <p:nvPr/>
        </p:nvGrpSpPr>
        <p:grpSpPr>
          <a:xfrm rot="16200000">
            <a:off x="508902" y="1891352"/>
            <a:ext cx="701316" cy="175324"/>
            <a:chOff x="2297660" y="4140835"/>
            <a:chExt cx="1364224" cy="311369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F8E3D6E4-63F2-FA40-96B0-D9A57F55818F}"/>
                </a:ext>
              </a:extLst>
            </p:cNvPr>
            <p:cNvSpPr/>
            <p:nvPr/>
          </p:nvSpPr>
          <p:spPr>
            <a:xfrm>
              <a:off x="2297660" y="4140835"/>
              <a:ext cx="1364224" cy="311369"/>
            </a:xfrm>
            <a:prstGeom prst="roundRect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6CDA1B-7812-0F4D-A7B3-144DF45CDF21}"/>
                </a:ext>
              </a:extLst>
            </p:cNvPr>
            <p:cNvSpPr/>
            <p:nvPr/>
          </p:nvSpPr>
          <p:spPr>
            <a:xfrm>
              <a:off x="2382210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A060F84-C2B6-F24C-A658-D6B020F771B4}"/>
                </a:ext>
              </a:extLst>
            </p:cNvPr>
            <p:cNvSpPr/>
            <p:nvPr/>
          </p:nvSpPr>
          <p:spPr>
            <a:xfrm>
              <a:off x="2628469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A2AB7D9-B7E4-174F-812E-504DEDC00CC5}"/>
                </a:ext>
              </a:extLst>
            </p:cNvPr>
            <p:cNvSpPr/>
            <p:nvPr/>
          </p:nvSpPr>
          <p:spPr>
            <a:xfrm>
              <a:off x="2874728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F287190-49B7-DD43-AC02-DF422D5691E4}"/>
                </a:ext>
              </a:extLst>
            </p:cNvPr>
            <p:cNvSpPr/>
            <p:nvPr/>
          </p:nvSpPr>
          <p:spPr>
            <a:xfrm>
              <a:off x="3126597" y="4194102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21582D9-C9F4-9146-9782-EA68B7815506}"/>
                </a:ext>
              </a:extLst>
            </p:cNvPr>
            <p:cNvSpPr/>
            <p:nvPr/>
          </p:nvSpPr>
          <p:spPr>
            <a:xfrm>
              <a:off x="3384593" y="4196386"/>
              <a:ext cx="203200" cy="2032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888201A5-FB57-E24C-B291-AEEE41D0E900}"/>
              </a:ext>
            </a:extLst>
          </p:cNvPr>
          <p:cNvSpPr/>
          <p:nvPr/>
        </p:nvSpPr>
        <p:spPr>
          <a:xfrm>
            <a:off x="2701342" y="5238340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DDB5075F-67F2-7B47-BDA6-85836F57C536}"/>
              </a:ext>
            </a:extLst>
          </p:cNvPr>
          <p:cNvSpPr txBox="1">
            <a:spLocks/>
          </p:cNvSpPr>
          <p:nvPr/>
        </p:nvSpPr>
        <p:spPr>
          <a:xfrm>
            <a:off x="2701342" y="5267203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E74D144E-E43E-604E-BD7C-426046E72465}"/>
              </a:ext>
            </a:extLst>
          </p:cNvPr>
          <p:cNvSpPr/>
          <p:nvPr/>
        </p:nvSpPr>
        <p:spPr>
          <a:xfrm rot="16200000">
            <a:off x="3863315" y="4825649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5C92A667-0A3F-BF47-9018-3F5E13B1115B}"/>
              </a:ext>
            </a:extLst>
          </p:cNvPr>
          <p:cNvSpPr/>
          <p:nvPr/>
        </p:nvSpPr>
        <p:spPr>
          <a:xfrm rot="16200000">
            <a:off x="2286289" y="482179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F72F0AFF-9247-5F44-A7B0-D814963ABED1}"/>
              </a:ext>
            </a:extLst>
          </p:cNvPr>
          <p:cNvSpPr/>
          <p:nvPr/>
        </p:nvSpPr>
        <p:spPr>
          <a:xfrm rot="16200000">
            <a:off x="674992" y="4822545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907CB14-81B2-E546-9454-921BE58605FE}"/>
              </a:ext>
            </a:extLst>
          </p:cNvPr>
          <p:cNvSpPr/>
          <p:nvPr/>
        </p:nvSpPr>
        <p:spPr>
          <a:xfrm>
            <a:off x="228346" y="3942977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36E6F3C9-56AA-444E-8472-EF5862274FAA}"/>
              </a:ext>
            </a:extLst>
          </p:cNvPr>
          <p:cNvSpPr/>
          <p:nvPr/>
        </p:nvSpPr>
        <p:spPr>
          <a:xfrm rot="16200000">
            <a:off x="5508883" y="3673181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D63887-C8C2-EC46-977D-B73D69C4638B}"/>
              </a:ext>
            </a:extLst>
          </p:cNvPr>
          <p:cNvSpPr/>
          <p:nvPr/>
        </p:nvSpPr>
        <p:spPr>
          <a:xfrm>
            <a:off x="2701342" y="4089725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6F30B9AA-92C1-7940-9437-BA05C83BE043}"/>
              </a:ext>
            </a:extLst>
          </p:cNvPr>
          <p:cNvSpPr txBox="1">
            <a:spLocks/>
          </p:cNvSpPr>
          <p:nvPr/>
        </p:nvSpPr>
        <p:spPr>
          <a:xfrm>
            <a:off x="2701342" y="4118588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F7055D40-2494-844B-8591-D713A966563D}"/>
              </a:ext>
            </a:extLst>
          </p:cNvPr>
          <p:cNvSpPr/>
          <p:nvPr/>
        </p:nvSpPr>
        <p:spPr>
          <a:xfrm rot="16200000">
            <a:off x="3863315" y="3677034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15A1DF5D-157D-2D43-9CA0-22EAC7A2D802}"/>
              </a:ext>
            </a:extLst>
          </p:cNvPr>
          <p:cNvSpPr/>
          <p:nvPr/>
        </p:nvSpPr>
        <p:spPr>
          <a:xfrm rot="16200000">
            <a:off x="2286289" y="367318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19F3033F-93AD-544A-B80C-784A51FC9608}"/>
              </a:ext>
            </a:extLst>
          </p:cNvPr>
          <p:cNvSpPr/>
          <p:nvPr/>
        </p:nvSpPr>
        <p:spPr>
          <a:xfrm rot="16200000">
            <a:off x="674992" y="3673930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30BDA97-A325-594D-B760-6A03E092AD6F}"/>
              </a:ext>
            </a:extLst>
          </p:cNvPr>
          <p:cNvSpPr/>
          <p:nvPr/>
        </p:nvSpPr>
        <p:spPr>
          <a:xfrm>
            <a:off x="233452" y="2783925"/>
            <a:ext cx="6932336" cy="7797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BBFDE791-AEF5-3547-B277-C8C0F258C141}"/>
              </a:ext>
            </a:extLst>
          </p:cNvPr>
          <p:cNvSpPr/>
          <p:nvPr/>
        </p:nvSpPr>
        <p:spPr>
          <a:xfrm rot="16200000">
            <a:off x="5513989" y="2514129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AFB90A0-1156-BD44-9692-6ACF780A9612}"/>
              </a:ext>
            </a:extLst>
          </p:cNvPr>
          <p:cNvSpPr/>
          <p:nvPr/>
        </p:nvSpPr>
        <p:spPr>
          <a:xfrm>
            <a:off x="2706448" y="2930673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788AFEE3-5DDD-814C-89AE-887E717D44E1}"/>
              </a:ext>
            </a:extLst>
          </p:cNvPr>
          <p:cNvSpPr txBox="1">
            <a:spLocks/>
          </p:cNvSpPr>
          <p:nvPr/>
        </p:nvSpPr>
        <p:spPr>
          <a:xfrm>
            <a:off x="2706448" y="2959536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#3</a:t>
            </a:r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AE1A1A26-72D4-9E47-96FC-8D788F1DCB8E}"/>
              </a:ext>
            </a:extLst>
          </p:cNvPr>
          <p:cNvSpPr/>
          <p:nvPr/>
        </p:nvSpPr>
        <p:spPr>
          <a:xfrm rot="16200000">
            <a:off x="3868421" y="2517982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5D0FCA75-CD17-C84E-A143-6BC81000D4BC}"/>
              </a:ext>
            </a:extLst>
          </p:cNvPr>
          <p:cNvSpPr/>
          <p:nvPr/>
        </p:nvSpPr>
        <p:spPr>
          <a:xfrm rot="16200000">
            <a:off x="2291395" y="251412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E2C1B547-4F24-AE4F-B29B-8B994C73E5AC}"/>
              </a:ext>
            </a:extLst>
          </p:cNvPr>
          <p:cNvSpPr/>
          <p:nvPr/>
        </p:nvSpPr>
        <p:spPr>
          <a:xfrm rot="16200000">
            <a:off x="680098" y="2514878"/>
            <a:ext cx="327702" cy="17532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09782AB-8523-C845-921A-A757D0071217}"/>
              </a:ext>
            </a:extLst>
          </p:cNvPr>
          <p:cNvSpPr/>
          <p:nvPr/>
        </p:nvSpPr>
        <p:spPr>
          <a:xfrm>
            <a:off x="3856968" y="120198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FD3321-A32D-2E46-8D18-F363106FDD3D}"/>
              </a:ext>
            </a:extLst>
          </p:cNvPr>
          <p:cNvSpPr/>
          <p:nvPr/>
        </p:nvSpPr>
        <p:spPr>
          <a:xfrm>
            <a:off x="5475509" y="1178068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EDB347F-8DCC-5240-85AB-9AA41399B695}"/>
              </a:ext>
            </a:extLst>
          </p:cNvPr>
          <p:cNvSpPr/>
          <p:nvPr/>
        </p:nvSpPr>
        <p:spPr>
          <a:xfrm>
            <a:off x="660384" y="1198131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r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665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188E9-5615-1E43-8B1F-7F2DFD3B58C9}"/>
              </a:ext>
            </a:extLst>
          </p:cNvPr>
          <p:cNvSpPr/>
          <p:nvPr/>
        </p:nvSpPr>
        <p:spPr>
          <a:xfrm>
            <a:off x="1431755" y="1961658"/>
            <a:ext cx="93284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venir Medium" panose="02000503020000020003" pitchFamily="2" charset="0"/>
              </a:rPr>
              <a:t>The </a:t>
            </a:r>
            <a:r>
              <a:rPr lang="en-US" sz="3200" u="sng" dirty="0">
                <a:latin typeface="Avenir Medium" panose="02000503020000020003" pitchFamily="2" charset="0"/>
              </a:rPr>
              <a:t>original Transformer</a:t>
            </a:r>
            <a:r>
              <a:rPr lang="en-US" sz="3200" dirty="0">
                <a:latin typeface="Avenir Medium" panose="02000503020000020003" pitchFamily="2" charset="0"/>
              </a:rPr>
              <a:t> model was intended for Machine Translation, so it had </a:t>
            </a:r>
            <a:r>
              <a:rPr lang="en-US" sz="3200" dirty="0">
                <a:solidFill>
                  <a:srgbClr val="C00000"/>
                </a:solidFill>
                <a:latin typeface="Avenir Medium" panose="02000503020000020003" pitchFamily="2" charset="0"/>
              </a:rPr>
              <a:t>Decoders</a:t>
            </a:r>
            <a:r>
              <a:rPr lang="en-US" sz="3200" dirty="0">
                <a:latin typeface="Avenir Medium" panose="02000503020000020003" pitchFamily="2" charset="0"/>
              </a:rPr>
              <a:t>, too</a:t>
            </a:r>
          </a:p>
        </p:txBody>
      </p:sp>
    </p:spTree>
    <p:extLst>
      <p:ext uri="{BB962C8B-B14F-4D97-AF65-F5344CB8AC3E}">
        <p14:creationId xmlns:p14="http://schemas.microsoft.com/office/powerpoint/2010/main" val="3037841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CE4754D-F94A-F247-BB97-14A96EDD3DB3}"/>
              </a:ext>
            </a:extLst>
          </p:cNvPr>
          <p:cNvSpPr/>
          <p:nvPr/>
        </p:nvSpPr>
        <p:spPr>
          <a:xfrm>
            <a:off x="8769419" y="2110511"/>
            <a:ext cx="31931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Transformer Encoders </a:t>
            </a:r>
            <a:r>
              <a:rPr lang="en-US" sz="2000" dirty="0">
                <a:latin typeface="Avenir Book" panose="02000503020000020003" pitchFamily="2" charset="0"/>
              </a:rPr>
              <a:t>produce </a:t>
            </a:r>
            <a:r>
              <a:rPr lang="en-US" sz="2000" b="1" dirty="0">
                <a:highlight>
                  <a:srgbClr val="FFFF00"/>
                </a:highlight>
                <a:latin typeface="Avenir Book" panose="02000503020000020003" pitchFamily="2" charset="0"/>
              </a:rPr>
              <a:t>contextualized embeddings </a:t>
            </a:r>
            <a:r>
              <a:rPr lang="en-US" sz="2000" dirty="0">
                <a:latin typeface="Avenir Book" panose="02000503020000020003" pitchFamily="2" charset="0"/>
              </a:rPr>
              <a:t>of each word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69419" y="3785226"/>
            <a:ext cx="30942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Transformer Decoders </a:t>
            </a:r>
            <a:r>
              <a:rPr lang="en-US" sz="2000" dirty="0">
                <a:latin typeface="Avenir Book" panose="02000503020000020003" pitchFamily="2" charset="0"/>
              </a:rPr>
              <a:t>generate new sequences of text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9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8"/>
            <a:ext cx="6034314" cy="4230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seq2seq + Attention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Self-Attention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A2B262-1905-B048-9BD2-3DC366DF00F8}"/>
              </a:ext>
            </a:extLst>
          </p:cNvPr>
          <p:cNvSpPr/>
          <p:nvPr/>
        </p:nvSpPr>
        <p:spPr>
          <a:xfrm>
            <a:off x="1059469" y="2393163"/>
            <a:ext cx="771242" cy="90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C0715-8833-7240-B8B8-8B7B5D1B06CA}"/>
              </a:ext>
            </a:extLst>
          </p:cNvPr>
          <p:cNvSpPr/>
          <p:nvPr/>
        </p:nvSpPr>
        <p:spPr>
          <a:xfrm>
            <a:off x="1059469" y="2483878"/>
            <a:ext cx="771242" cy="1003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B7551-00EA-A444-A8FD-15C80C0103B5}"/>
              </a:ext>
            </a:extLst>
          </p:cNvPr>
          <p:cNvSpPr/>
          <p:nvPr/>
        </p:nvSpPr>
        <p:spPr>
          <a:xfrm>
            <a:off x="1059469" y="1570083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1269A2-CE8B-C945-95DA-88622D40F4B3}"/>
              </a:ext>
            </a:extLst>
          </p:cNvPr>
          <p:cNvSpPr/>
          <p:nvPr/>
        </p:nvSpPr>
        <p:spPr>
          <a:xfrm>
            <a:off x="1059469" y="1660798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162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19612" y="1446099"/>
            <a:ext cx="1205844" cy="5170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Transformer Decoders </a:t>
            </a:r>
            <a:r>
              <a:rPr lang="en-US" sz="2000" dirty="0">
                <a:latin typeface="Avenir Book" panose="02000503020000020003" pitchFamily="2" charset="0"/>
              </a:rPr>
              <a:t>are identical to the 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Encoders</a:t>
            </a:r>
            <a:r>
              <a:rPr lang="en-US" sz="2000" dirty="0">
                <a:latin typeface="Avenir Book" panose="02000503020000020003" pitchFamily="2" charset="0"/>
              </a:rPr>
              <a:t>, except they have an additional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Attention Head</a:t>
            </a:r>
            <a:r>
              <a:rPr lang="en-US" sz="2000" dirty="0">
                <a:latin typeface="Avenir Book" panose="02000503020000020003" pitchFamily="2" charset="0"/>
              </a:rPr>
              <a:t> in between the </a:t>
            </a:r>
            <a:r>
              <a:rPr lang="en-US" sz="2000" u="sng" dirty="0">
                <a:latin typeface="Avenir Book" panose="02000503020000020003" pitchFamily="2" charset="0"/>
              </a:rPr>
              <a:t>Self-Attention</a:t>
            </a:r>
            <a:r>
              <a:rPr lang="en-US" sz="2000" dirty="0">
                <a:latin typeface="Avenir Book" panose="02000503020000020003" pitchFamily="2" charset="0"/>
              </a:rPr>
              <a:t> and </a:t>
            </a:r>
            <a:r>
              <a:rPr lang="en-US" sz="2000" u="sng" dirty="0">
                <a:latin typeface="Avenir Book" panose="02000503020000020003" pitchFamily="2" charset="0"/>
              </a:rPr>
              <a:t>FFNN</a:t>
            </a:r>
            <a:r>
              <a:rPr lang="en-US" sz="2000" dirty="0">
                <a:latin typeface="Avenir Book" panose="02000503020000020003" pitchFamily="2" charset="0"/>
              </a:rPr>
              <a:t> layers.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This additional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Attention Head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latin typeface="Avenir Book" panose="02000503020000020003" pitchFamily="2" charset="0"/>
              </a:rPr>
              <a:t>focuses on parts of the encoder’s representations.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8844984" y="1473795"/>
            <a:ext cx="118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NOTE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801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19612" y="1446099"/>
            <a:ext cx="1205844" cy="5170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query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latin typeface="Avenir Book" panose="02000503020000020003" pitchFamily="2" charset="0"/>
              </a:rPr>
              <a:t>vector for a Transformer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Decoder’s </a:t>
            </a: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Attention Head </a:t>
            </a:r>
            <a:r>
              <a:rPr lang="en-US" sz="2000" dirty="0">
                <a:latin typeface="Avenir Book" panose="02000503020000020003" pitchFamily="2" charset="0"/>
              </a:rPr>
              <a:t>(not Self-Attention Head) is from the output of the </a:t>
            </a:r>
            <a:r>
              <a:rPr lang="en-US" sz="2000" u="sng" dirty="0">
                <a:latin typeface="Avenir Book" panose="02000503020000020003" pitchFamily="2" charset="0"/>
              </a:rPr>
              <a:t>previous decoder layer</a:t>
            </a:r>
            <a:r>
              <a:rPr lang="en-US" sz="2000" dirty="0">
                <a:latin typeface="Avenir Book" panose="02000503020000020003" pitchFamily="2" charset="0"/>
              </a:rPr>
              <a:t>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However, the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key</a:t>
            </a:r>
            <a:r>
              <a:rPr lang="en-US" sz="2000" dirty="0">
                <a:latin typeface="Avenir Book" panose="02000503020000020003" pitchFamily="2" charset="0"/>
              </a:rPr>
              <a:t> and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value</a:t>
            </a:r>
            <a:r>
              <a:rPr lang="en-US" sz="2000" dirty="0">
                <a:latin typeface="Avenir Book" panose="02000503020000020003" pitchFamily="2" charset="0"/>
              </a:rPr>
              <a:t> vectors are from the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Transformer Encoders</a:t>
            </a:r>
            <a:r>
              <a:rPr lang="en-US" sz="2000" dirty="0">
                <a:latin typeface="Avenir Book" panose="02000503020000020003" pitchFamily="2" charset="0"/>
              </a:rPr>
              <a:t>’ outputs.</a:t>
            </a:r>
            <a:endParaRPr lang="en-US" sz="2000" b="1" dirty="0">
              <a:latin typeface="Avenir Book" panose="02000503020000020003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8844984" y="1473795"/>
            <a:ext cx="118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NOTE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661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19612" y="1446099"/>
            <a:ext cx="1205844" cy="5170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query,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venir Book" panose="02000503020000020003" pitchFamily="2" charset="0"/>
              </a:rPr>
              <a:t>key,</a:t>
            </a:r>
            <a:r>
              <a:rPr lang="en-US" sz="2000" dirty="0">
                <a:latin typeface="Avenir Book" panose="02000503020000020003" pitchFamily="2" charset="0"/>
              </a:rPr>
              <a:t> and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value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latin typeface="Avenir Book" panose="02000503020000020003" pitchFamily="2" charset="0"/>
              </a:rPr>
              <a:t>vectors for a Transformer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Decoder’s </a:t>
            </a:r>
            <a:r>
              <a:rPr lang="en-US" sz="2000" b="1" dirty="0">
                <a:solidFill>
                  <a:srgbClr val="C00000"/>
                </a:solidFill>
                <a:latin typeface="Avenir Book" panose="02000503020000020003" pitchFamily="2" charset="0"/>
              </a:rPr>
              <a:t>Self-Attention Head </a:t>
            </a:r>
            <a:r>
              <a:rPr lang="en-US" sz="2000" dirty="0">
                <a:latin typeface="Avenir Book" panose="02000503020000020003" pitchFamily="2" charset="0"/>
              </a:rPr>
              <a:t>(not Attention Head) are all from the output of the </a:t>
            </a:r>
            <a:r>
              <a:rPr lang="en-US" sz="2000" u="sng" dirty="0">
                <a:latin typeface="Avenir Book" panose="02000503020000020003" pitchFamily="2" charset="0"/>
              </a:rPr>
              <a:t>previous decoder layer</a:t>
            </a:r>
            <a:r>
              <a:rPr lang="en-US" sz="2000" dirty="0">
                <a:latin typeface="Avenir Book" panose="02000503020000020003" pitchFamily="2" charset="0"/>
              </a:rPr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8844984" y="1473795"/>
            <a:ext cx="118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NOTE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624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3B902C-4DD5-8942-AE47-56F4AFFEF4C5}"/>
              </a:ext>
            </a:extLst>
          </p:cNvPr>
          <p:cNvSpPr/>
          <p:nvPr/>
        </p:nvSpPr>
        <p:spPr>
          <a:xfrm>
            <a:off x="8844984" y="1445688"/>
            <a:ext cx="2504756" cy="5170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25A8237-29D4-B142-AC0B-396F6B32C0FB}"/>
              </a:ext>
            </a:extLst>
          </p:cNvPr>
          <p:cNvSpPr/>
          <p:nvPr/>
        </p:nvSpPr>
        <p:spPr>
          <a:xfrm>
            <a:off x="339086" y="1956226"/>
            <a:ext cx="8146563" cy="3680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3E282-F3E0-BD47-81B7-C285E670F13E}"/>
              </a:ext>
            </a:extLst>
          </p:cNvPr>
          <p:cNvSpPr/>
          <p:nvPr/>
        </p:nvSpPr>
        <p:spPr>
          <a:xfrm>
            <a:off x="514842" y="4804408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67F1680-4E6A-FF47-A5A3-45A4491667D3}"/>
              </a:ext>
            </a:extLst>
          </p:cNvPr>
          <p:cNvSpPr/>
          <p:nvPr/>
        </p:nvSpPr>
        <p:spPr>
          <a:xfrm>
            <a:off x="899356" y="701553"/>
            <a:ext cx="6482648" cy="81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A543A3-FD97-9B45-B10B-B411CB0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76262"/>
            <a:ext cx="8826500" cy="625438"/>
          </a:xfrm>
        </p:spPr>
        <p:txBody>
          <a:bodyPr/>
          <a:lstStyle/>
          <a:p>
            <a:r>
              <a:rPr lang="en-US" dirty="0"/>
              <a:t>Transformer Encoders and Decoders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A1CE8DA-B95D-F042-A8AE-C4058DBA49C7}"/>
              </a:ext>
            </a:extLst>
          </p:cNvPr>
          <p:cNvSpPr/>
          <p:nvPr/>
        </p:nvSpPr>
        <p:spPr>
          <a:xfrm rot="16200000">
            <a:off x="539897" y="5517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874CE75-7690-F744-88D4-CE4AEE94211A}"/>
              </a:ext>
            </a:extLst>
          </p:cNvPr>
          <p:cNvSpPr txBox="1">
            <a:spLocks/>
          </p:cNvSpPr>
          <p:nvPr/>
        </p:nvSpPr>
        <p:spPr>
          <a:xfrm>
            <a:off x="314512" y="5804446"/>
            <a:ext cx="701328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The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0933B28-9C0C-484A-9A8B-3A86DA633136}"/>
              </a:ext>
            </a:extLst>
          </p:cNvPr>
          <p:cNvSpPr txBox="1">
            <a:spLocks/>
          </p:cNvSpPr>
          <p:nvPr/>
        </p:nvSpPr>
        <p:spPr>
          <a:xfrm>
            <a:off x="906607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brown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9308597-CA44-D248-83DB-57527DF3ACA9}"/>
              </a:ext>
            </a:extLst>
          </p:cNvPr>
          <p:cNvSpPr txBox="1">
            <a:spLocks/>
          </p:cNvSpPr>
          <p:nvPr/>
        </p:nvSpPr>
        <p:spPr>
          <a:xfrm>
            <a:off x="1867361" y="5773536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dog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FF2CC36-95F8-0141-964A-3457F8E4D5FD}"/>
              </a:ext>
            </a:extLst>
          </p:cNvPr>
          <p:cNvSpPr txBox="1">
            <a:spLocks/>
          </p:cNvSpPr>
          <p:nvPr/>
        </p:nvSpPr>
        <p:spPr>
          <a:xfrm>
            <a:off x="3004149" y="5782339"/>
            <a:ext cx="1240142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latin typeface="Avenir Light" panose="020B0402020203020204" pitchFamily="34" charset="77"/>
              </a:rPr>
              <a:t>ran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8B392D-4AC9-A74E-8147-A1C5EDB083C1}"/>
              </a:ext>
            </a:extLst>
          </p:cNvPr>
          <p:cNvSpPr/>
          <p:nvPr/>
        </p:nvSpPr>
        <p:spPr>
          <a:xfrm>
            <a:off x="521801" y="61512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1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6D5CD8-7B41-A441-8405-F85975085C94}"/>
              </a:ext>
            </a:extLst>
          </p:cNvPr>
          <p:cNvSpPr/>
          <p:nvPr/>
        </p:nvSpPr>
        <p:spPr>
          <a:xfrm>
            <a:off x="1297266" y="6139513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2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BE4ACA-3358-8E4C-AD39-3D9B04F36370}"/>
              </a:ext>
            </a:extLst>
          </p:cNvPr>
          <p:cNvSpPr/>
          <p:nvPr/>
        </p:nvSpPr>
        <p:spPr>
          <a:xfrm>
            <a:off x="233608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3C3ED22-9046-C547-9B66-488BB05FA4F3}"/>
              </a:ext>
            </a:extLst>
          </p:cNvPr>
          <p:cNvSpPr/>
          <p:nvPr/>
        </p:nvSpPr>
        <p:spPr>
          <a:xfrm>
            <a:off x="3418074" y="6139045"/>
            <a:ext cx="412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Medium" panose="02000503020000020003" pitchFamily="2" charset="0"/>
              </a:rPr>
              <a:t>x</a:t>
            </a:r>
            <a:r>
              <a:rPr lang="en-US" sz="2000" baseline="-25000" dirty="0">
                <a:solidFill>
                  <a:srgbClr val="0070C0"/>
                </a:solidFill>
                <a:latin typeface="Avenir Medium" panose="02000503020000020003" pitchFamily="2" charset="0"/>
              </a:rPr>
              <a:t>4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0069DC7F-D879-7C46-8AF6-905D3036270C}"/>
              </a:ext>
            </a:extLst>
          </p:cNvPr>
          <p:cNvSpPr/>
          <p:nvPr/>
        </p:nvSpPr>
        <p:spPr>
          <a:xfrm rot="16200000">
            <a:off x="1296862" y="5503215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59E998C-3F7F-8348-BE27-6ABA66B5A383}"/>
              </a:ext>
            </a:extLst>
          </p:cNvPr>
          <p:cNvSpPr/>
          <p:nvPr/>
        </p:nvSpPr>
        <p:spPr>
          <a:xfrm rot="16200000">
            <a:off x="2362590" y="54758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ight Arrow 250">
            <a:extLst>
              <a:ext uri="{FF2B5EF4-FFF2-40B4-BE49-F238E27FC236}">
                <a16:creationId xmlns:a16="http://schemas.microsoft.com/office/drawing/2014/main" id="{0A505EC8-FEFB-4941-A04B-AE88E58F9A73}"/>
              </a:ext>
            </a:extLst>
          </p:cNvPr>
          <p:cNvSpPr/>
          <p:nvPr/>
        </p:nvSpPr>
        <p:spPr>
          <a:xfrm rot="16200000">
            <a:off x="3458727" y="5496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D5489AF-7E88-3F45-8ED8-5F600AB56182}"/>
              </a:ext>
            </a:extLst>
          </p:cNvPr>
          <p:cNvSpPr/>
          <p:nvPr/>
        </p:nvSpPr>
        <p:spPr>
          <a:xfrm>
            <a:off x="1235853" y="4836808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ontent Placeholder 2">
            <a:extLst>
              <a:ext uri="{FF2B5EF4-FFF2-40B4-BE49-F238E27FC236}">
                <a16:creationId xmlns:a16="http://schemas.microsoft.com/office/drawing/2014/main" id="{0F213007-947F-7D4F-A1FB-8BF8CDB1D068}"/>
              </a:ext>
            </a:extLst>
          </p:cNvPr>
          <p:cNvSpPr txBox="1">
            <a:spLocks/>
          </p:cNvSpPr>
          <p:nvPr/>
        </p:nvSpPr>
        <p:spPr>
          <a:xfrm>
            <a:off x="1235853" y="4865671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9181C-5DF8-6C48-8EC8-F17FE771E7E1}"/>
              </a:ext>
            </a:extLst>
          </p:cNvPr>
          <p:cNvSpPr/>
          <p:nvPr/>
        </p:nvSpPr>
        <p:spPr>
          <a:xfrm>
            <a:off x="523826" y="3757776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B0EE9E51-D60F-1C4D-834C-65ADE2718F7B}"/>
              </a:ext>
            </a:extLst>
          </p:cNvPr>
          <p:cNvSpPr/>
          <p:nvPr/>
        </p:nvSpPr>
        <p:spPr>
          <a:xfrm rot="16200000">
            <a:off x="548881" y="4471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92B7068E-2919-C749-8716-B55230E27A9E}"/>
              </a:ext>
            </a:extLst>
          </p:cNvPr>
          <p:cNvSpPr/>
          <p:nvPr/>
        </p:nvSpPr>
        <p:spPr>
          <a:xfrm rot="16200000">
            <a:off x="1305846" y="445658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7EBE89E3-7DAE-7E46-AF85-05CA7A2BBEFF}"/>
              </a:ext>
            </a:extLst>
          </p:cNvPr>
          <p:cNvSpPr/>
          <p:nvPr/>
        </p:nvSpPr>
        <p:spPr>
          <a:xfrm rot="16200000">
            <a:off x="2371574" y="442920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0F7AD0D-6BA4-CB49-BDA9-F18E3DC3E097}"/>
              </a:ext>
            </a:extLst>
          </p:cNvPr>
          <p:cNvSpPr/>
          <p:nvPr/>
        </p:nvSpPr>
        <p:spPr>
          <a:xfrm rot="16200000">
            <a:off x="3467711" y="44495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EA0F65-AE52-9747-B407-D8019536FE9B}"/>
              </a:ext>
            </a:extLst>
          </p:cNvPr>
          <p:cNvSpPr/>
          <p:nvPr/>
        </p:nvSpPr>
        <p:spPr>
          <a:xfrm>
            <a:off x="1244837" y="3790176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E86BECE-C110-3F45-9000-8ABD40DF891B}"/>
              </a:ext>
            </a:extLst>
          </p:cNvPr>
          <p:cNvSpPr txBox="1">
            <a:spLocks/>
          </p:cNvSpPr>
          <p:nvPr/>
        </p:nvSpPr>
        <p:spPr>
          <a:xfrm>
            <a:off x="1244837" y="3819039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05A559-AB62-DD4D-A6BF-4E28B86943AD}"/>
              </a:ext>
            </a:extLst>
          </p:cNvPr>
          <p:cNvSpPr/>
          <p:nvPr/>
        </p:nvSpPr>
        <p:spPr>
          <a:xfrm>
            <a:off x="514842" y="2103931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FD5F79F-8488-AD4B-B576-8F7E3D0FAA61}"/>
              </a:ext>
            </a:extLst>
          </p:cNvPr>
          <p:cNvSpPr/>
          <p:nvPr/>
        </p:nvSpPr>
        <p:spPr>
          <a:xfrm rot="16200000">
            <a:off x="539897" y="2817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19EE496F-F28F-0243-B7C5-D56DA9F1A8FC}"/>
              </a:ext>
            </a:extLst>
          </p:cNvPr>
          <p:cNvSpPr/>
          <p:nvPr/>
        </p:nvSpPr>
        <p:spPr>
          <a:xfrm rot="16200000">
            <a:off x="1296862" y="2802738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5D1F46ED-67B4-A949-9730-0C028E003E39}"/>
              </a:ext>
            </a:extLst>
          </p:cNvPr>
          <p:cNvSpPr/>
          <p:nvPr/>
        </p:nvSpPr>
        <p:spPr>
          <a:xfrm rot="16200000">
            <a:off x="2362590" y="277536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ABEBF1D7-AAD1-5244-9A8B-F7B21EE14184}"/>
              </a:ext>
            </a:extLst>
          </p:cNvPr>
          <p:cNvSpPr/>
          <p:nvPr/>
        </p:nvSpPr>
        <p:spPr>
          <a:xfrm rot="16200000">
            <a:off x="3458727" y="2795716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C4F77D-5379-EB42-9ACE-9D33625E9728}"/>
              </a:ext>
            </a:extLst>
          </p:cNvPr>
          <p:cNvSpPr/>
          <p:nvPr/>
        </p:nvSpPr>
        <p:spPr>
          <a:xfrm>
            <a:off x="1235853" y="2136331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8AC82B0B-CC1E-664A-824A-299ADB0188F3}"/>
              </a:ext>
            </a:extLst>
          </p:cNvPr>
          <p:cNvSpPr txBox="1">
            <a:spLocks/>
          </p:cNvSpPr>
          <p:nvPr/>
        </p:nvSpPr>
        <p:spPr>
          <a:xfrm>
            <a:off x="1235853" y="2165194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Encoder #8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F40828-6F48-A748-95CB-3A8C340A656D}"/>
              </a:ext>
            </a:extLst>
          </p:cNvPr>
          <p:cNvSpPr/>
          <p:nvPr/>
        </p:nvSpPr>
        <p:spPr>
          <a:xfrm>
            <a:off x="1215205" y="3248712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AE54EF0E-8108-CA41-A0B1-21408A7C02AE}"/>
              </a:ext>
            </a:extLst>
          </p:cNvPr>
          <p:cNvSpPr/>
          <p:nvPr/>
        </p:nvSpPr>
        <p:spPr>
          <a:xfrm rot="5400000">
            <a:off x="1903094" y="3238609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100647F-0A80-8C4D-9CFC-A8292A3B3515}"/>
              </a:ext>
            </a:extLst>
          </p:cNvPr>
          <p:cNvSpPr/>
          <p:nvPr/>
        </p:nvSpPr>
        <p:spPr>
          <a:xfrm rot="5215788">
            <a:off x="2581907" y="3242375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6F6267-1E78-9246-A377-FCD7609ED5F1}"/>
              </a:ext>
            </a:extLst>
          </p:cNvPr>
          <p:cNvSpPr/>
          <p:nvPr/>
        </p:nvSpPr>
        <p:spPr>
          <a:xfrm>
            <a:off x="8720018" y="2103931"/>
            <a:ext cx="317592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The Transformer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Decoders </a:t>
            </a:r>
            <a:r>
              <a:rPr lang="en-US" sz="2000" dirty="0">
                <a:latin typeface="Avenir Book" panose="02000503020000020003" pitchFamily="2" charset="0"/>
              </a:rPr>
              <a:t>have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positional embeddings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, </a:t>
            </a:r>
            <a:r>
              <a:rPr lang="en-US" sz="2000" dirty="0">
                <a:latin typeface="Avenir Book" panose="02000503020000020003" pitchFamily="2" charset="0"/>
              </a:rPr>
              <a:t>too, just like the</a:t>
            </a:r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 Encoders.</a:t>
            </a:r>
          </a:p>
          <a:p>
            <a:pPr>
              <a:spcBef>
                <a:spcPts val="3000"/>
              </a:spcBef>
            </a:pPr>
            <a:r>
              <a:rPr lang="en-US" sz="2000" dirty="0">
                <a:latin typeface="Avenir Book" panose="02000503020000020003" pitchFamily="2" charset="0"/>
              </a:rPr>
              <a:t>Critically, each position is </a:t>
            </a: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only allowed to attend to the previous indices</a:t>
            </a:r>
            <a:r>
              <a:rPr lang="en-US" sz="2000" dirty="0">
                <a:latin typeface="Avenir Book" panose="02000503020000020003" pitchFamily="2" charset="0"/>
              </a:rPr>
              <a:t>. This </a:t>
            </a:r>
            <a:r>
              <a:rPr lang="en-US" sz="2000" i="1" dirty="0">
                <a:latin typeface="Avenir Book" panose="02000503020000020003" pitchFamily="2" charset="0"/>
              </a:rPr>
              <a:t>masked</a:t>
            </a:r>
            <a:r>
              <a:rPr lang="en-US" sz="2000" dirty="0">
                <a:latin typeface="Avenir Book" panose="02000503020000020003" pitchFamily="2" charset="0"/>
              </a:rPr>
              <a:t> Attention preserves it as being an auto-regressive LM.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039C3B-F3FE-3B4F-B98C-77C76B1D6EF1}"/>
              </a:ext>
            </a:extLst>
          </p:cNvPr>
          <p:cNvSpPr/>
          <p:nvPr/>
        </p:nvSpPr>
        <p:spPr>
          <a:xfrm>
            <a:off x="5031435" y="4857959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8304AB-2970-EA44-96E9-58E12F153927}"/>
              </a:ext>
            </a:extLst>
          </p:cNvPr>
          <p:cNvSpPr/>
          <p:nvPr/>
        </p:nvSpPr>
        <p:spPr>
          <a:xfrm>
            <a:off x="5752446" y="4890359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1763411B-8A2F-1049-9BF6-353A47192EC2}"/>
              </a:ext>
            </a:extLst>
          </p:cNvPr>
          <p:cNvSpPr txBox="1">
            <a:spLocks/>
          </p:cNvSpPr>
          <p:nvPr/>
        </p:nvSpPr>
        <p:spPr>
          <a:xfrm>
            <a:off x="5752446" y="4919222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BA3854-55A0-DE44-A3DB-BF1618EE52CB}"/>
              </a:ext>
            </a:extLst>
          </p:cNvPr>
          <p:cNvSpPr/>
          <p:nvPr/>
        </p:nvSpPr>
        <p:spPr>
          <a:xfrm>
            <a:off x="5040419" y="3811327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674FE87C-0979-6148-A503-335039FD4A33}"/>
              </a:ext>
            </a:extLst>
          </p:cNvPr>
          <p:cNvSpPr/>
          <p:nvPr/>
        </p:nvSpPr>
        <p:spPr>
          <a:xfrm rot="16200000">
            <a:off x="5065474" y="4524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>
            <a:extLst>
              <a:ext uri="{FF2B5EF4-FFF2-40B4-BE49-F238E27FC236}">
                <a16:creationId xmlns:a16="http://schemas.microsoft.com/office/drawing/2014/main" id="{26C26852-6E58-C246-B7C5-34843B69EC10}"/>
              </a:ext>
            </a:extLst>
          </p:cNvPr>
          <p:cNvSpPr/>
          <p:nvPr/>
        </p:nvSpPr>
        <p:spPr>
          <a:xfrm rot="16200000">
            <a:off x="5822439" y="4510134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661AE14D-CBB1-B842-A12D-EED892A76CE4}"/>
              </a:ext>
            </a:extLst>
          </p:cNvPr>
          <p:cNvSpPr/>
          <p:nvPr/>
        </p:nvSpPr>
        <p:spPr>
          <a:xfrm rot="16200000">
            <a:off x="6888167" y="448275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>
            <a:extLst>
              <a:ext uri="{FF2B5EF4-FFF2-40B4-BE49-F238E27FC236}">
                <a16:creationId xmlns:a16="http://schemas.microsoft.com/office/drawing/2014/main" id="{D9C863AA-E30F-674C-BEC4-9FA2944EC03D}"/>
              </a:ext>
            </a:extLst>
          </p:cNvPr>
          <p:cNvSpPr/>
          <p:nvPr/>
        </p:nvSpPr>
        <p:spPr>
          <a:xfrm rot="16200000">
            <a:off x="7984304" y="45031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742E66-86B2-F74B-A42B-F6CC6C9F24E4}"/>
              </a:ext>
            </a:extLst>
          </p:cNvPr>
          <p:cNvSpPr/>
          <p:nvPr/>
        </p:nvSpPr>
        <p:spPr>
          <a:xfrm>
            <a:off x="5761430" y="3843727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4A6F53B5-C62F-7B49-8858-C30DDECFA36A}"/>
              </a:ext>
            </a:extLst>
          </p:cNvPr>
          <p:cNvSpPr txBox="1">
            <a:spLocks/>
          </p:cNvSpPr>
          <p:nvPr/>
        </p:nvSpPr>
        <p:spPr>
          <a:xfrm>
            <a:off x="5761430" y="3872590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5307F3-80CC-2244-BABE-B58049E7EA66}"/>
              </a:ext>
            </a:extLst>
          </p:cNvPr>
          <p:cNvSpPr/>
          <p:nvPr/>
        </p:nvSpPr>
        <p:spPr>
          <a:xfrm>
            <a:off x="5031435" y="2157482"/>
            <a:ext cx="3307377" cy="5463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49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87B729E-0493-AB40-A2C3-7C2B8B72B4D9}"/>
              </a:ext>
            </a:extLst>
          </p:cNvPr>
          <p:cNvSpPr/>
          <p:nvPr/>
        </p:nvSpPr>
        <p:spPr>
          <a:xfrm rot="16200000">
            <a:off x="5056490" y="2870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FF41EE5-52B1-9145-A73F-99CCA1D39B29}"/>
              </a:ext>
            </a:extLst>
          </p:cNvPr>
          <p:cNvSpPr/>
          <p:nvPr/>
        </p:nvSpPr>
        <p:spPr>
          <a:xfrm rot="16200000">
            <a:off x="5813455" y="2856289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05B20DD6-B967-0A43-982F-A5024F88B80D}"/>
              </a:ext>
            </a:extLst>
          </p:cNvPr>
          <p:cNvSpPr/>
          <p:nvPr/>
        </p:nvSpPr>
        <p:spPr>
          <a:xfrm rot="16200000">
            <a:off x="6879183" y="2828912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>
            <a:extLst>
              <a:ext uri="{FF2B5EF4-FFF2-40B4-BE49-F238E27FC236}">
                <a16:creationId xmlns:a16="http://schemas.microsoft.com/office/drawing/2014/main" id="{5C3BD9BB-FE41-0643-86FE-49A0C628B1C1}"/>
              </a:ext>
            </a:extLst>
          </p:cNvPr>
          <p:cNvSpPr/>
          <p:nvPr/>
        </p:nvSpPr>
        <p:spPr>
          <a:xfrm rot="16200000">
            <a:off x="7975320" y="2849267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5DF332C-9975-6742-835E-068522FCD347}"/>
              </a:ext>
            </a:extLst>
          </p:cNvPr>
          <p:cNvSpPr/>
          <p:nvPr/>
        </p:nvSpPr>
        <p:spPr>
          <a:xfrm>
            <a:off x="5752446" y="2189882"/>
            <a:ext cx="1640893" cy="4660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B29C652-2A30-5E47-9C36-0E00524F8EF1}"/>
              </a:ext>
            </a:extLst>
          </p:cNvPr>
          <p:cNvSpPr txBox="1">
            <a:spLocks/>
          </p:cNvSpPr>
          <p:nvPr/>
        </p:nvSpPr>
        <p:spPr>
          <a:xfrm>
            <a:off x="5752446" y="2218745"/>
            <a:ext cx="1640893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Light" panose="020B0402020203020204" pitchFamily="34" charset="77"/>
              </a:rPr>
              <a:t>Decoder #8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83F314F-5E7B-3747-9038-4BE34A63D456}"/>
              </a:ext>
            </a:extLst>
          </p:cNvPr>
          <p:cNvSpPr/>
          <p:nvPr/>
        </p:nvSpPr>
        <p:spPr>
          <a:xfrm>
            <a:off x="5731798" y="3302263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11DC5B6-B001-BB43-96FD-384C42F27C5F}"/>
              </a:ext>
            </a:extLst>
          </p:cNvPr>
          <p:cNvSpPr/>
          <p:nvPr/>
        </p:nvSpPr>
        <p:spPr>
          <a:xfrm rot="5400000">
            <a:off x="6419687" y="3292160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2ACE02B-D4B6-9B48-9F85-F692470DEE94}"/>
              </a:ext>
            </a:extLst>
          </p:cNvPr>
          <p:cNvSpPr/>
          <p:nvPr/>
        </p:nvSpPr>
        <p:spPr>
          <a:xfrm rot="5215788">
            <a:off x="7098500" y="3295926"/>
            <a:ext cx="164122" cy="1602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>
            <a:extLst>
              <a:ext uri="{FF2B5EF4-FFF2-40B4-BE49-F238E27FC236}">
                <a16:creationId xmlns:a16="http://schemas.microsoft.com/office/drawing/2014/main" id="{8241A231-CEE7-D54C-8D77-6F8E0A0D708B}"/>
              </a:ext>
            </a:extLst>
          </p:cNvPr>
          <p:cNvSpPr/>
          <p:nvPr/>
        </p:nvSpPr>
        <p:spPr>
          <a:xfrm rot="16200000">
            <a:off x="5465838" y="185932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>
            <a:extLst>
              <a:ext uri="{FF2B5EF4-FFF2-40B4-BE49-F238E27FC236}">
                <a16:creationId xmlns:a16="http://schemas.microsoft.com/office/drawing/2014/main" id="{B53BFFFC-C155-544C-98AF-DBD737BFF69C}"/>
              </a:ext>
            </a:extLst>
          </p:cNvPr>
          <p:cNvSpPr/>
          <p:nvPr/>
        </p:nvSpPr>
        <p:spPr>
          <a:xfrm rot="16200000">
            <a:off x="6494052" y="1862251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1AA7A48C-A4D2-0B43-BD91-4D7B136091DA}"/>
              </a:ext>
            </a:extLst>
          </p:cNvPr>
          <p:cNvSpPr/>
          <p:nvPr/>
        </p:nvSpPr>
        <p:spPr>
          <a:xfrm rot="16200000">
            <a:off x="7522266" y="1878193"/>
            <a:ext cx="400110" cy="173106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ontent Placeholder 2">
            <a:extLst>
              <a:ext uri="{FF2B5EF4-FFF2-40B4-BE49-F238E27FC236}">
                <a16:creationId xmlns:a16="http://schemas.microsoft.com/office/drawing/2014/main" id="{ED3E15D0-38AF-C447-88D4-43630834B72F}"/>
              </a:ext>
            </a:extLst>
          </p:cNvPr>
          <p:cNvSpPr txBox="1">
            <a:spLocks/>
          </p:cNvSpPr>
          <p:nvPr/>
        </p:nvSpPr>
        <p:spPr>
          <a:xfrm>
            <a:off x="5173181" y="1326991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hnědý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474EB221-E3FE-ED43-ADB6-622E9B9BD58B}"/>
              </a:ext>
            </a:extLst>
          </p:cNvPr>
          <p:cNvSpPr txBox="1">
            <a:spLocks/>
          </p:cNvSpPr>
          <p:nvPr/>
        </p:nvSpPr>
        <p:spPr>
          <a:xfrm>
            <a:off x="6235332" y="1348568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pes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735EB8FA-5A76-834F-8B31-29EDEE20A54B}"/>
              </a:ext>
            </a:extLst>
          </p:cNvPr>
          <p:cNvSpPr txBox="1">
            <a:spLocks/>
          </p:cNvSpPr>
          <p:nvPr/>
        </p:nvSpPr>
        <p:spPr>
          <a:xfrm>
            <a:off x="7301805" y="1356907"/>
            <a:ext cx="840329" cy="50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cs-CZ" sz="1800" dirty="0">
                <a:solidFill>
                  <a:schemeClr val="accent6">
                    <a:lumMod val="75000"/>
                  </a:schemeClr>
                </a:solidFill>
              </a:rPr>
              <a:t>běžel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14C1946-8BB4-8F43-8362-1057B3EE0A95}"/>
              </a:ext>
            </a:extLst>
          </p:cNvPr>
          <p:cNvSpPr/>
          <p:nvPr/>
        </p:nvSpPr>
        <p:spPr>
          <a:xfrm>
            <a:off x="2876746" y="1599981"/>
            <a:ext cx="2154689" cy="343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0CA80118-7737-A74C-AB21-E52531598F50}"/>
              </a:ext>
            </a:extLst>
          </p:cNvPr>
          <p:cNvSpPr txBox="1">
            <a:spLocks/>
          </p:cNvSpPr>
          <p:nvPr/>
        </p:nvSpPr>
        <p:spPr>
          <a:xfrm>
            <a:off x="2879020" y="1569032"/>
            <a:ext cx="2108050" cy="3547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latin typeface="Avenir Light" panose="020B0402020203020204" pitchFamily="34" charset="77"/>
              </a:rPr>
              <a:t>Transformer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E0811FD4-E318-5343-B38D-A88C107F23D9}"/>
              </a:ext>
            </a:extLst>
          </p:cNvPr>
          <p:cNvSpPr/>
          <p:nvPr/>
        </p:nvSpPr>
        <p:spPr>
          <a:xfrm rot="14695145" flipH="1">
            <a:off x="3073067" y="3715624"/>
            <a:ext cx="2683410" cy="249083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82ADE934-7BCA-404C-A452-E5A9B981FAF5}"/>
              </a:ext>
            </a:extLst>
          </p:cNvPr>
          <p:cNvSpPr/>
          <p:nvPr/>
        </p:nvSpPr>
        <p:spPr>
          <a:xfrm rot="13662289" flipH="1">
            <a:off x="3566436" y="3023990"/>
            <a:ext cx="1764879" cy="249748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84011957-5672-F84B-9744-6DA3F9C72467}"/>
              </a:ext>
            </a:extLst>
          </p:cNvPr>
          <p:cNvSpPr/>
          <p:nvPr/>
        </p:nvSpPr>
        <p:spPr>
          <a:xfrm rot="10800000" flipH="1">
            <a:off x="3830366" y="2333215"/>
            <a:ext cx="1189931" cy="201871"/>
          </a:xfrm>
          <a:prstGeom prst="rightArrow">
            <a:avLst>
              <a:gd name="adj1" fmla="val 27574"/>
              <a:gd name="adj2" fmla="val 6962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4524D1-FCB7-0146-A914-A196147BC653}"/>
              </a:ext>
            </a:extLst>
          </p:cNvPr>
          <p:cNvSpPr/>
          <p:nvPr/>
        </p:nvSpPr>
        <p:spPr>
          <a:xfrm>
            <a:off x="9131719" y="1482191"/>
            <a:ext cx="2191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Light" panose="020B0402020203020204" pitchFamily="34" charset="77"/>
              </a:rPr>
              <a:t>IMPORTANT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3370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712328" y="1096482"/>
            <a:ext cx="9527172" cy="2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Loss Function</a:t>
            </a:r>
            <a:r>
              <a:rPr lang="en-US" dirty="0">
                <a:latin typeface="Avenir Light" panose="020B0402020203020204" pitchFamily="34" charset="77"/>
              </a:rPr>
              <a:t>: cross-entropy (predicting translated word)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Training Time: </a:t>
            </a:r>
            <a:r>
              <a:rPr lang="en-US" dirty="0">
                <a:latin typeface="Avenir Light" panose="020B0402020203020204" pitchFamily="34" charset="77"/>
              </a:rPr>
              <a:t>~4 days on (8) GPUs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CB69C0EB-6522-BE4C-90C9-DF75AE77B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3549650"/>
            <a:ext cx="11226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825500" y="429731"/>
            <a:ext cx="10185400" cy="61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Machine Translation results: </a:t>
            </a:r>
            <a:r>
              <a:rPr lang="en-US" dirty="0">
                <a:latin typeface="Avenir Light" panose="020B0402020203020204" pitchFamily="34" charset="77"/>
              </a:rPr>
              <a:t>state-of-the-art (at the time)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:</a:t>
            </a:r>
            <a:endParaRPr lang="en-US" dirty="0">
              <a:latin typeface="Avenir Light" panose="020B0402020203020204" pitchFamily="34" charset="77"/>
            </a:endParaRP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endParaRPr lang="en-US" dirty="0">
              <a:latin typeface="Avenir Light" panose="020B0402020203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FBA2B-D18A-D948-9311-FC9D9524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530350"/>
            <a:ext cx="10541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476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825500" y="429731"/>
            <a:ext cx="10185400" cy="618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Machine Translation results: </a:t>
            </a:r>
            <a:r>
              <a:rPr lang="en-US" dirty="0">
                <a:latin typeface="Avenir Light" panose="020B0402020203020204" pitchFamily="34" charset="77"/>
              </a:rPr>
              <a:t>state-of-the-art (at the time)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DCC111-9390-8649-88E0-CAE77274DD7F}"/>
              </a:ext>
            </a:extLst>
          </p:cNvPr>
          <p:cNvSpPr txBox="1">
            <a:spLocks/>
          </p:cNvSpPr>
          <p:nvPr/>
        </p:nvSpPr>
        <p:spPr>
          <a:xfrm>
            <a:off x="1193800" y="2499831"/>
            <a:ext cx="9550400" cy="3634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dirty="0">
                <a:latin typeface="Avenir Light" panose="020B0402020203020204" pitchFamily="34" charset="77"/>
              </a:rPr>
              <a:t>You can </a:t>
            </a:r>
            <a:r>
              <a:rPr lang="en-US" u="sng" dirty="0">
                <a:latin typeface="Avenir Light" panose="020B0402020203020204" pitchFamily="34" charset="77"/>
              </a:rPr>
              <a:t>train</a:t>
            </a:r>
            <a:r>
              <a:rPr lang="en-US" dirty="0">
                <a:latin typeface="Avenir Light" panose="020B0402020203020204" pitchFamily="34" charset="77"/>
              </a:rPr>
              <a:t> to translate from </a:t>
            </a:r>
            <a:r>
              <a:rPr lang="en-US" b="1" dirty="0">
                <a:solidFill>
                  <a:srgbClr val="00B050"/>
                </a:solidFill>
                <a:latin typeface="Avenir Light" panose="020B0402020203020204" pitchFamily="34" charset="77"/>
              </a:rPr>
              <a:t>Language A </a:t>
            </a:r>
            <a:r>
              <a:rPr lang="en-US" dirty="0">
                <a:latin typeface="Avenir Light" panose="020B0402020203020204" pitchFamily="34" charset="77"/>
              </a:rPr>
              <a:t>to </a:t>
            </a:r>
            <a:r>
              <a:rPr lang="en-US" b="1" dirty="0">
                <a:solidFill>
                  <a:srgbClr val="7030A0"/>
                </a:solidFill>
                <a:latin typeface="Avenir Light" panose="020B0402020203020204" pitchFamily="34" charset="77"/>
              </a:rPr>
              <a:t>Language B.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dirty="0">
                <a:latin typeface="Avenir Light" panose="020B0402020203020204" pitchFamily="34" charset="77"/>
              </a:rPr>
              <a:t>Then </a:t>
            </a:r>
            <a:r>
              <a:rPr lang="en-US" u="sng" dirty="0">
                <a:latin typeface="Avenir Light" panose="020B0402020203020204" pitchFamily="34" charset="77"/>
              </a:rPr>
              <a:t>train</a:t>
            </a:r>
            <a:r>
              <a:rPr lang="en-US" dirty="0">
                <a:latin typeface="Avenir Light" panose="020B0402020203020204" pitchFamily="34" charset="77"/>
              </a:rPr>
              <a:t> it to translate from </a:t>
            </a:r>
            <a:r>
              <a:rPr lang="en-US" b="1" dirty="0">
                <a:solidFill>
                  <a:srgbClr val="7030A0"/>
                </a:solidFill>
                <a:latin typeface="Avenir Light" panose="020B0402020203020204" pitchFamily="34" charset="77"/>
              </a:rPr>
              <a:t>Language B.</a:t>
            </a:r>
            <a:r>
              <a:rPr lang="en-US" dirty="0">
                <a:latin typeface="Avenir Light" panose="020B0402020203020204" pitchFamily="34" charset="77"/>
              </a:rPr>
              <a:t> to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C</a:t>
            </a:r>
            <a:r>
              <a:rPr lang="en-US" dirty="0">
                <a:latin typeface="Avenir Light" panose="020B0402020203020204" pitchFamily="34" charset="77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3500"/>
              </a:spcBef>
              <a:buNone/>
            </a:pPr>
            <a:r>
              <a:rPr lang="en-US" u="sng" dirty="0">
                <a:latin typeface="Avenir Light" panose="020B0402020203020204" pitchFamily="34" charset="77"/>
              </a:rPr>
              <a:t>Then, without training,</a:t>
            </a:r>
            <a:r>
              <a:rPr lang="en-US" dirty="0">
                <a:latin typeface="Avenir Light" panose="020B0402020203020204" pitchFamily="34" charset="77"/>
              </a:rPr>
              <a:t> it can translate from </a:t>
            </a:r>
            <a:r>
              <a:rPr lang="en-US" b="1" dirty="0">
                <a:solidFill>
                  <a:srgbClr val="00B050"/>
                </a:solidFill>
                <a:latin typeface="Avenir Light" panose="020B0402020203020204" pitchFamily="34" charset="77"/>
              </a:rPr>
              <a:t>Language A </a:t>
            </a:r>
            <a:r>
              <a:rPr lang="en-US" dirty="0">
                <a:latin typeface="Avenir Light" panose="020B0402020203020204" pitchFamily="34" charset="77"/>
              </a:rPr>
              <a:t>to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Language C</a:t>
            </a:r>
            <a:endParaRPr lang="en-US" dirty="0"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5430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34620D-0F95-CF41-A1E6-7DEC5AC14B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D58F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ontent Placeholder 2">
            <a:extLst>
              <a:ext uri="{FF2B5EF4-FFF2-40B4-BE49-F238E27FC236}">
                <a16:creationId xmlns:a16="http://schemas.microsoft.com/office/drawing/2014/main" id="{660AEFCE-35C4-274A-A0EA-1CF662502CDB}"/>
              </a:ext>
            </a:extLst>
          </p:cNvPr>
          <p:cNvSpPr txBox="1">
            <a:spLocks/>
          </p:cNvSpPr>
          <p:nvPr/>
        </p:nvSpPr>
        <p:spPr>
          <a:xfrm>
            <a:off x="1392658" y="969481"/>
            <a:ext cx="9787702" cy="4919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What if we don’t want to decode/translate?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Just want to perform a particular task </a:t>
            </a:r>
            <a:r>
              <a:rPr lang="en-US" b="1" dirty="0">
                <a:latin typeface="Avenir Light" panose="020B0402020203020204" pitchFamily="34" charset="77"/>
              </a:rPr>
              <a:t>(e.g., classification)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Want even more robust, flexible,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rich representation</a:t>
            </a:r>
            <a:r>
              <a:rPr lang="en-US" b="1" dirty="0">
                <a:latin typeface="Avenir Light" panose="020B0402020203020204" pitchFamily="34" charset="77"/>
              </a:rPr>
              <a:t>!</a:t>
            </a:r>
          </a:p>
          <a:p>
            <a:pPr>
              <a:lnSpc>
                <a:spcPct val="150000"/>
              </a:lnSpc>
              <a:spcBef>
                <a:spcPts val="3500"/>
              </a:spcBef>
            </a:pPr>
            <a:r>
              <a:rPr lang="en-US" b="1" dirty="0">
                <a:latin typeface="Avenir Light" panose="020B0402020203020204" pitchFamily="34" charset="77"/>
              </a:rPr>
              <a:t>Want </a:t>
            </a:r>
            <a:r>
              <a:rPr lang="en-US" b="1" dirty="0">
                <a:solidFill>
                  <a:srgbClr val="C00000"/>
                </a:solidFill>
                <a:latin typeface="Avenir Light" panose="020B0402020203020204" pitchFamily="34" charset="77"/>
              </a:rPr>
              <a:t>positionality</a:t>
            </a:r>
            <a:r>
              <a:rPr lang="en-US" b="1" dirty="0">
                <a:latin typeface="Avenir Light" panose="020B0402020203020204" pitchFamily="34" charset="77"/>
              </a:rPr>
              <a:t> to play a more explicit role, while not being restricted to a particular form (e.g., CNNs)</a:t>
            </a:r>
          </a:p>
        </p:txBody>
      </p:sp>
    </p:spTree>
    <p:extLst>
      <p:ext uri="{BB962C8B-B14F-4D97-AF65-F5344CB8AC3E}">
        <p14:creationId xmlns:p14="http://schemas.microsoft.com/office/powerpoint/2010/main" val="697207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18876</TotalTime>
  <Words>6167</Words>
  <Application>Microsoft Macintosh PowerPoint</Application>
  <PresentationFormat>Widescreen</PresentationFormat>
  <Paragraphs>1862</Paragraphs>
  <Slides>97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Arial</vt:lpstr>
      <vt:lpstr>Avenir</vt:lpstr>
      <vt:lpstr>Avenir Black</vt:lpstr>
      <vt:lpstr>Avenir Book</vt:lpstr>
      <vt:lpstr>Avenir Light</vt:lpstr>
      <vt:lpstr>Avenir Medium</vt:lpstr>
      <vt:lpstr>Calibri</vt:lpstr>
      <vt:lpstr>Cambria Math</vt:lpstr>
      <vt:lpstr>Karla</vt:lpstr>
      <vt:lpstr>Lato</vt:lpstr>
      <vt:lpstr>Noto Sans</vt:lpstr>
      <vt:lpstr>Office Theme</vt:lpstr>
      <vt:lpstr>PowerPoint Presentation</vt:lpstr>
      <vt:lpstr>PowerPoint Presentation</vt:lpstr>
      <vt:lpstr>ANNOUNCEMENTS</vt:lpstr>
      <vt:lpstr>RESEARCH PROJECTS</vt:lpstr>
      <vt:lpstr>RESEARCH PROJECTS</vt:lpstr>
      <vt:lpstr>RECAP: L8</vt:lpstr>
      <vt:lpstr>RECAP: L8</vt:lpstr>
      <vt:lpstr>RECAP: L8</vt:lpstr>
      <vt:lpstr>PowerPoint Presentation</vt:lpstr>
      <vt:lpstr>PowerPoint Presentation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seq2seq + Attention</vt:lpstr>
      <vt:lpstr>For convenience, here’s the Attention calculation summarized on 1 slide</vt:lpstr>
      <vt:lpstr>For convenience, here’s the Attention calculation summarized on 1 slide</vt:lpstr>
      <vt:lpstr>Popular Attention Scoring functions:</vt:lpstr>
      <vt:lpstr>seq2seq + Attention</vt:lpstr>
      <vt:lpstr>seq2seq + Attention</vt:lpstr>
      <vt:lpstr>PowerPoint Presentation</vt:lpstr>
      <vt:lpstr>Constituency Parsing</vt:lpstr>
      <vt:lpstr>Constituency Parsing</vt:lpstr>
      <vt:lpstr>Results</vt:lpstr>
      <vt:lpstr>Image Captioning</vt:lpstr>
      <vt:lpstr>Image Captioning</vt:lpstr>
      <vt:lpstr>Image Captioning</vt:lpstr>
      <vt:lpstr>Image Captioning</vt:lpstr>
      <vt:lpstr>PowerPoint Presentation</vt:lpstr>
      <vt:lpstr>PowerPoint Presentation</vt:lpstr>
      <vt:lpstr>PowerPoint Presentation</vt:lpstr>
      <vt:lpstr>PowerPoint Presentation</vt:lpstr>
      <vt:lpstr>Goals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PowerPoint Presentation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Self-Attention</vt:lpstr>
      <vt:lpstr>Self-Attention + FFNN</vt:lpstr>
      <vt:lpstr>Self-Attention + FFNN</vt:lpstr>
      <vt:lpstr>Self-Attention + FFNN</vt:lpstr>
      <vt:lpstr>Transformer Encoder</vt:lpstr>
      <vt:lpstr>Transformer Encoder</vt:lpstr>
      <vt:lpstr>Transformer Encoder</vt:lpstr>
      <vt:lpstr>PowerPoint Presentation</vt:lpstr>
      <vt:lpstr>Transformer Encoder</vt:lpstr>
      <vt:lpstr>Transformer Encoder</vt:lpstr>
      <vt:lpstr>Transformer Encoder</vt:lpstr>
      <vt:lpstr>Transformer Encoder</vt:lpstr>
      <vt:lpstr>Transformer Encoder</vt:lpstr>
      <vt:lpstr>PowerPoint Presentation</vt:lpstr>
      <vt:lpstr>Transformer Encoders and Decoders</vt:lpstr>
      <vt:lpstr>Transformer Encoders and Decoders</vt:lpstr>
      <vt:lpstr>Transformer Encoders and Decoders</vt:lpstr>
      <vt:lpstr>Transformer Encoders and Decoders</vt:lpstr>
      <vt:lpstr>Transformer Encoders and Decoders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Tanner, Christopher W.</cp:lastModifiedBy>
  <cp:revision>615</cp:revision>
  <cp:lastPrinted>2020-01-23T07:18:22Z</cp:lastPrinted>
  <dcterms:created xsi:type="dcterms:W3CDTF">2020-01-21T14:53:13Z</dcterms:created>
  <dcterms:modified xsi:type="dcterms:W3CDTF">2021-09-30T04:40:20Z</dcterms:modified>
</cp:coreProperties>
</file>